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handoutMasterIdLst>
    <p:handoutMasterId r:id="rId43"/>
  </p:handoutMasterIdLst>
  <p:sldIdLst>
    <p:sldId id="296" r:id="rId2"/>
    <p:sldId id="329" r:id="rId3"/>
    <p:sldId id="330" r:id="rId4"/>
    <p:sldId id="331" r:id="rId5"/>
    <p:sldId id="332" r:id="rId6"/>
    <p:sldId id="333" r:id="rId7"/>
    <p:sldId id="334" r:id="rId8"/>
    <p:sldId id="335" r:id="rId9"/>
    <p:sldId id="336" r:id="rId10"/>
    <p:sldId id="337" r:id="rId11"/>
    <p:sldId id="338" r:id="rId12"/>
    <p:sldId id="339" r:id="rId13"/>
    <p:sldId id="340" r:id="rId14"/>
    <p:sldId id="341" r:id="rId15"/>
    <p:sldId id="342" r:id="rId16"/>
    <p:sldId id="343" r:id="rId17"/>
    <p:sldId id="344" r:id="rId18"/>
    <p:sldId id="346" r:id="rId19"/>
    <p:sldId id="345" r:id="rId20"/>
    <p:sldId id="347" r:id="rId21"/>
    <p:sldId id="348" r:id="rId22"/>
    <p:sldId id="257" r:id="rId23"/>
    <p:sldId id="297" r:id="rId24"/>
    <p:sldId id="368" r:id="rId25"/>
    <p:sldId id="369" r:id="rId26"/>
    <p:sldId id="370" r:id="rId27"/>
    <p:sldId id="371" r:id="rId28"/>
    <p:sldId id="372"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Lst>
  <p:sldSz cx="14401800" cy="8280400"/>
  <p:notesSz cx="6888163" cy="10020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3333FF"/>
    <a:srgbClr val="FFCC00"/>
    <a:srgbClr val="003217"/>
    <a:srgbClr val="0012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12" autoAdjust="0"/>
    <p:restoredTop sz="82867" autoAdjust="0"/>
  </p:normalViewPr>
  <p:slideViewPr>
    <p:cSldViewPr snapToGrid="0">
      <p:cViewPr>
        <p:scale>
          <a:sx n="75" d="100"/>
          <a:sy n="75" d="100"/>
        </p:scale>
        <p:origin x="-72" y="792"/>
      </p:cViewPr>
      <p:guideLst>
        <p:guide orient="horz" pos="2609"/>
        <p:guide pos="4537"/>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13339"/>
    </p:cViewPr>
  </p:sorterViewPr>
  <p:notesViewPr>
    <p:cSldViewPr snapToGrid="0">
      <p:cViewPr varScale="1">
        <p:scale>
          <a:sx n="56" d="100"/>
          <a:sy n="56" d="100"/>
        </p:scale>
        <p:origin x="-2886" y="-84"/>
      </p:cViewPr>
      <p:guideLst>
        <p:guide orient="horz" pos="3156"/>
        <p:guide pos="217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3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500" cy="50165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902075" y="0"/>
            <a:ext cx="2984500" cy="501650"/>
          </a:xfrm>
          <a:prstGeom prst="rect">
            <a:avLst/>
          </a:prstGeom>
        </p:spPr>
        <p:txBody>
          <a:bodyPr vert="horz" lIns="91440" tIns="45720" rIns="91440" bIns="45720" rtlCol="0"/>
          <a:lstStyle>
            <a:lvl1pPr algn="r">
              <a:defRPr sz="1200"/>
            </a:lvl1pPr>
          </a:lstStyle>
          <a:p>
            <a:fld id="{47AC1CBC-AFB6-4EEB-BD73-26ED8C0BECAD}" type="datetimeFigureOut">
              <a:rPr lang="en-IN" smtClean="0"/>
              <a:t>26-04-2022</a:t>
            </a:fld>
            <a:endParaRPr lang="en-IN"/>
          </a:p>
        </p:txBody>
      </p:sp>
      <p:sp>
        <p:nvSpPr>
          <p:cNvPr id="4" name="Footer Placeholder 3"/>
          <p:cNvSpPr>
            <a:spLocks noGrp="1"/>
          </p:cNvSpPr>
          <p:nvPr>
            <p:ph type="ftr" sz="quarter" idx="2"/>
          </p:nvPr>
        </p:nvSpPr>
        <p:spPr>
          <a:xfrm>
            <a:off x="0" y="9517063"/>
            <a:ext cx="2984500" cy="50165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902075" y="9517063"/>
            <a:ext cx="2984500" cy="501650"/>
          </a:xfrm>
          <a:prstGeom prst="rect">
            <a:avLst/>
          </a:prstGeom>
        </p:spPr>
        <p:txBody>
          <a:bodyPr vert="horz" lIns="91440" tIns="45720" rIns="91440" bIns="45720" rtlCol="0" anchor="b"/>
          <a:lstStyle>
            <a:lvl1pPr algn="r">
              <a:defRPr sz="1200"/>
            </a:lvl1pPr>
          </a:lstStyle>
          <a:p>
            <a:fld id="{444480D9-4E07-47F3-8FF9-BB85A7553259}" type="slidenum">
              <a:rPr lang="en-IN" smtClean="0"/>
              <a:t>‹#›</a:t>
            </a:fld>
            <a:endParaRPr lang="en-IN"/>
          </a:p>
        </p:txBody>
      </p:sp>
    </p:spTree>
    <p:extLst>
      <p:ext uri="{BB962C8B-B14F-4D97-AF65-F5344CB8AC3E}">
        <p14:creationId xmlns:p14="http://schemas.microsoft.com/office/powerpoint/2010/main" val="2833329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en-IN"/>
          </a:p>
        </p:txBody>
      </p:sp>
      <p:sp>
        <p:nvSpPr>
          <p:cNvPr id="3" name="Date Placeholder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2F17D510-3B19-47EC-8101-08CDE37D8638}" type="datetimeFigureOut">
              <a:rPr lang="en-IN" smtClean="0"/>
              <a:pPr/>
              <a:t>26-04-2022</a:t>
            </a:fld>
            <a:endParaRPr lang="en-IN"/>
          </a:p>
        </p:txBody>
      </p:sp>
      <p:sp>
        <p:nvSpPr>
          <p:cNvPr id="4" name="Slide Image Placeholder 3"/>
          <p:cNvSpPr>
            <a:spLocks noGrp="1" noRot="1" noChangeAspect="1"/>
          </p:cNvSpPr>
          <p:nvPr>
            <p:ph type="sldImg" idx="2"/>
          </p:nvPr>
        </p:nvSpPr>
        <p:spPr>
          <a:xfrm>
            <a:off x="503238" y="1252538"/>
            <a:ext cx="5881687" cy="3381375"/>
          </a:xfrm>
          <a:prstGeom prst="rect">
            <a:avLst/>
          </a:prstGeom>
          <a:noFill/>
          <a:ln w="12700">
            <a:solidFill>
              <a:prstClr val="black"/>
            </a:solidFill>
          </a:ln>
        </p:spPr>
        <p:txBody>
          <a:bodyPr vert="horz" lIns="96616" tIns="48308" rIns="96616" bIns="48308" rtlCol="0" anchor="ctr"/>
          <a:lstStyle/>
          <a:p>
            <a:endParaRPr lang="en-IN"/>
          </a:p>
        </p:txBody>
      </p:sp>
      <p:sp>
        <p:nvSpPr>
          <p:cNvPr id="5" name="Notes Placeholder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en-IN"/>
          </a:p>
        </p:txBody>
      </p:sp>
      <p:sp>
        <p:nvSpPr>
          <p:cNvPr id="7" name="Slide Number Placeholder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A151099-8CB2-4242-8F33-4CADC53070D7}" type="slidenum">
              <a:rPr lang="en-IN" smtClean="0"/>
              <a:pPr/>
              <a:t>‹#›</a:t>
            </a:fld>
            <a:endParaRPr lang="en-IN"/>
          </a:p>
        </p:txBody>
      </p:sp>
    </p:spTree>
    <p:extLst>
      <p:ext uri="{BB962C8B-B14F-4D97-AF65-F5344CB8AC3E}">
        <p14:creationId xmlns:p14="http://schemas.microsoft.com/office/powerpoint/2010/main" val="92853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151099-8CB2-4242-8F33-4CADC53070D7}" type="slidenum">
              <a:rPr lang="en-IN" smtClean="0"/>
              <a:pPr/>
              <a:t>1</a:t>
            </a:fld>
            <a:endParaRPr lang="en-IN"/>
          </a:p>
        </p:txBody>
      </p:sp>
    </p:spTree>
    <p:extLst>
      <p:ext uri="{BB962C8B-B14F-4D97-AF65-F5344CB8AC3E}">
        <p14:creationId xmlns:p14="http://schemas.microsoft.com/office/powerpoint/2010/main" val="3513767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151099-8CB2-4242-8F33-4CADC53070D7}" type="slidenum">
              <a:rPr lang="en-IN" smtClean="0"/>
              <a:pPr/>
              <a:t>40</a:t>
            </a:fld>
            <a:endParaRPr lang="en-IN"/>
          </a:p>
        </p:txBody>
      </p:sp>
    </p:spTree>
    <p:extLst>
      <p:ext uri="{BB962C8B-B14F-4D97-AF65-F5344CB8AC3E}">
        <p14:creationId xmlns:p14="http://schemas.microsoft.com/office/powerpoint/2010/main" val="2591012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p:nvSpPr>
        <p:spPr>
          <a:xfrm>
            <a:off x="3754" y="7728376"/>
            <a:ext cx="14398049" cy="5520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2" y="7648102"/>
            <a:ext cx="14398049" cy="772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426548" y="2741122"/>
            <a:ext cx="12093386" cy="1245740"/>
          </a:xfrm>
        </p:spPr>
        <p:txBody>
          <a:bodyPr anchor="b">
            <a:noAutofit/>
          </a:bodyPr>
          <a:lstStyle>
            <a:lvl1pPr algn="l">
              <a:lnSpc>
                <a:spcPct val="85000"/>
              </a:lnSpc>
              <a:defRPr sz="66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hasCustomPrompt="1"/>
          </p:nvPr>
        </p:nvSpPr>
        <p:spPr>
          <a:xfrm>
            <a:off x="1226890" y="5594429"/>
            <a:ext cx="11881485" cy="1380066"/>
          </a:xfrm>
        </p:spPr>
        <p:txBody>
          <a:bodyPr lIns="91440" rIns="91440">
            <a:normAutofit/>
          </a:bodyPr>
          <a:lstStyle>
            <a:lvl1pPr marL="0" indent="0" algn="l">
              <a:buNone/>
              <a:defRPr sz="2400" b="1" u="none"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Under the guidance of                                            by</a:t>
            </a:r>
            <a:endParaRPr lang="en-US" dirty="0"/>
          </a:p>
        </p:txBody>
      </p:sp>
      <p:sp>
        <p:nvSpPr>
          <p:cNvPr id="4" name="Date Placeholder 3"/>
          <p:cNvSpPr>
            <a:spLocks noGrp="1"/>
          </p:cNvSpPr>
          <p:nvPr>
            <p:ph type="dt" sz="half" idx="10"/>
          </p:nvPr>
        </p:nvSpPr>
        <p:spPr/>
        <p:txBody>
          <a:bodyPr/>
          <a:lstStyle/>
          <a:p>
            <a:fld id="{E0060C0A-1F57-4C88-94D3-7801D9D50A53}" type="datetime3">
              <a:rPr lang="en-US" smtClean="0"/>
              <a:pPr/>
              <a:t>26 April 2022</a:t>
            </a:fld>
            <a:endParaRPr lang="en-US" dirty="0"/>
          </a:p>
        </p:txBody>
      </p:sp>
      <p:sp>
        <p:nvSpPr>
          <p:cNvPr id="5" name="Footer Placeholder 4"/>
          <p:cNvSpPr>
            <a:spLocks noGrp="1"/>
          </p:cNvSpPr>
          <p:nvPr>
            <p:ph type="ftr" sz="quarter" idx="11"/>
          </p:nvPr>
        </p:nvSpPr>
        <p:spPr/>
        <p:txBody>
          <a:bodyPr/>
          <a:lstStyle/>
          <a:p>
            <a:r>
              <a:rPr lang="en-IN" dirty="0" err="1" smtClean="0"/>
              <a:t>Dept</a:t>
            </a:r>
            <a:r>
              <a:rPr lang="en-IN" dirty="0" smtClean="0"/>
              <a:t> of  ISE SAPTHAGIRI COLLEGE OF ENGINEERING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426547" y="5244253"/>
            <a:ext cx="11665459"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Subtitle 2"/>
          <p:cNvSpPr txBox="1">
            <a:spLocks/>
          </p:cNvSpPr>
          <p:nvPr userDrawn="1"/>
        </p:nvSpPr>
        <p:spPr>
          <a:xfrm>
            <a:off x="1262033" y="5441088"/>
            <a:ext cx="11881485" cy="138006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4437" y="1"/>
            <a:ext cx="1625829" cy="2075222"/>
          </a:xfrm>
          <a:prstGeom prst="rect">
            <a:avLst/>
          </a:prstGeom>
        </p:spPr>
      </p:pic>
      <p:pic>
        <p:nvPicPr>
          <p:cNvPr id="14" name="image2.png"/>
          <p:cNvPicPr/>
          <p:nvPr userDrawn="1"/>
        </p:nvPicPr>
        <p:blipFill>
          <a:blip r:embed="rId3"/>
          <a:srcRect/>
          <a:stretch>
            <a:fillRect/>
          </a:stretch>
        </p:blipFill>
        <p:spPr>
          <a:xfrm>
            <a:off x="12127999" y="313361"/>
            <a:ext cx="1538257" cy="1448501"/>
          </a:xfrm>
          <a:prstGeom prst="rect">
            <a:avLst/>
          </a:prstGeom>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22D47-293B-4679-B04F-9D80B5E5179B}" type="datetime3">
              <a:rPr lang="en-US" smtClean="0"/>
              <a:pPr/>
              <a:t>26 April 2022</a:t>
            </a:fld>
            <a:endParaRPr lang="en-US" dirty="0"/>
          </a:p>
        </p:txBody>
      </p:sp>
      <p:sp>
        <p:nvSpPr>
          <p:cNvPr id="5" name="Footer Placeholder 4"/>
          <p:cNvSpPr>
            <a:spLocks noGrp="1"/>
          </p:cNvSpPr>
          <p:nvPr>
            <p:ph type="ftr" sz="quarter" idx="11"/>
          </p:nvPr>
        </p:nvSpPr>
        <p:spPr/>
        <p:txBody>
          <a:bodyPr/>
          <a:lstStyle/>
          <a:p>
            <a:r>
              <a:rPr lang="en-IN" dirty="0" err="1" smtClean="0"/>
              <a:t>Dept</a:t>
            </a:r>
            <a:r>
              <a:rPr lang="en-IN" dirty="0" smtClean="0"/>
              <a:t> of  ISE SAPTHAGIRI COLLEGE OF ENGINEERING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754" y="7728376"/>
            <a:ext cx="14398049" cy="552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2" y="7648102"/>
            <a:ext cx="14398049" cy="772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306289" y="500810"/>
            <a:ext cx="3105389" cy="69515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90126" y="500809"/>
            <a:ext cx="9136141" cy="6951554"/>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75EFEE-F3E7-4F0E-BD88-6CD69D20840F}" type="datetime3">
              <a:rPr lang="en-US" smtClean="0"/>
              <a:pPr/>
              <a:t>26 April 2022</a:t>
            </a:fld>
            <a:endParaRPr lang="en-US" dirty="0"/>
          </a:p>
        </p:txBody>
      </p:sp>
      <p:sp>
        <p:nvSpPr>
          <p:cNvPr id="5" name="Footer Placeholder 4"/>
          <p:cNvSpPr>
            <a:spLocks noGrp="1"/>
          </p:cNvSpPr>
          <p:nvPr>
            <p:ph type="ftr" sz="quarter" idx="11"/>
          </p:nvPr>
        </p:nvSpPr>
        <p:spPr/>
        <p:txBody>
          <a:bodyPr/>
          <a:lstStyle/>
          <a:p>
            <a:r>
              <a:rPr lang="en-IN" dirty="0" err="1" smtClean="0"/>
              <a:t>Dept</a:t>
            </a:r>
            <a:r>
              <a:rPr lang="en-IN" dirty="0" smtClean="0"/>
              <a:t> of  ISE SAPTHAGIRI COLLEGE OF ENGINEERING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164" y="2228553"/>
            <a:ext cx="11881485" cy="485783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8" name="Footer Placeholder 7"/>
          <p:cNvSpPr>
            <a:spLocks noGrp="1"/>
          </p:cNvSpPr>
          <p:nvPr>
            <p:ph type="ftr" sz="quarter" idx="11"/>
          </p:nvPr>
        </p:nvSpPr>
        <p:spPr/>
        <p:txBody>
          <a:bodyPr/>
          <a:lstStyle/>
          <a:p>
            <a:r>
              <a:rPr lang="en-IN" smtClean="0"/>
              <a:t>Dept of  ISE SAPTHAGIRI COLLEGE OF ENGINEERING</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I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754" y="7728376"/>
            <a:ext cx="14398049" cy="552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2" y="7648102"/>
            <a:ext cx="14398049" cy="772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96164" y="916367"/>
            <a:ext cx="11881485" cy="4305808"/>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6164" y="5376743"/>
            <a:ext cx="11881485" cy="1380066"/>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9F09DB-D618-4A20-AABA-3E3467B2A128}" type="datetime3">
              <a:rPr lang="en-US" smtClean="0"/>
              <a:pPr/>
              <a:t>26 April 2022</a:t>
            </a:fld>
            <a:endParaRPr lang="en-US" dirty="0"/>
          </a:p>
        </p:txBody>
      </p:sp>
      <p:sp>
        <p:nvSpPr>
          <p:cNvPr id="5" name="Footer Placeholder 4"/>
          <p:cNvSpPr>
            <a:spLocks noGrp="1"/>
          </p:cNvSpPr>
          <p:nvPr>
            <p:ph type="ftr" sz="quarter" idx="11"/>
          </p:nvPr>
        </p:nvSpPr>
        <p:spPr/>
        <p:txBody>
          <a:bodyPr/>
          <a:lstStyle/>
          <a:p>
            <a:r>
              <a:rPr lang="en-IN" dirty="0" err="1" smtClean="0"/>
              <a:t>Dept</a:t>
            </a:r>
            <a:r>
              <a:rPr lang="en-IN" dirty="0" smtClean="0"/>
              <a:t> of  ISE SAPTHAGIRI COLLEGE OF ENGINEERING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426547" y="5244253"/>
            <a:ext cx="11665459"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296164" y="346050"/>
            <a:ext cx="11881485" cy="1751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96162" y="2228553"/>
            <a:ext cx="5832729" cy="48578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344920" y="2228554"/>
            <a:ext cx="5832729" cy="48578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DDB097-B7B8-42A9-986B-7716C0C73E34}" type="datetime3">
              <a:rPr lang="en-US" smtClean="0"/>
              <a:pPr/>
              <a:t>26 April 2022</a:t>
            </a:fld>
            <a:endParaRPr lang="en-US" dirty="0"/>
          </a:p>
        </p:txBody>
      </p:sp>
      <p:sp>
        <p:nvSpPr>
          <p:cNvPr id="6" name="Footer Placeholder 5"/>
          <p:cNvSpPr>
            <a:spLocks noGrp="1"/>
          </p:cNvSpPr>
          <p:nvPr>
            <p:ph type="ftr" sz="quarter" idx="11"/>
          </p:nvPr>
        </p:nvSpPr>
        <p:spPr/>
        <p:txBody>
          <a:bodyPr/>
          <a:lstStyle/>
          <a:p>
            <a:r>
              <a:rPr lang="en-IN" dirty="0" err="1" smtClean="0"/>
              <a:t>Dept</a:t>
            </a:r>
            <a:r>
              <a:rPr lang="en-IN" dirty="0" smtClean="0"/>
              <a:t> of  ISE SAPTHAGIRI COLLEGE OF ENGINEERING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296164" y="346050"/>
            <a:ext cx="11881485" cy="175165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96163" y="2228936"/>
            <a:ext cx="5832729" cy="888993"/>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6163" y="3117932"/>
            <a:ext cx="5832729" cy="40788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344920" y="2228936"/>
            <a:ext cx="5832729" cy="888993"/>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344920" y="3117932"/>
            <a:ext cx="5832729" cy="40788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5579F0B-95FD-4463-A85A-37644E58C625}" type="datetime3">
              <a:rPr lang="en-US" smtClean="0"/>
              <a:pPr/>
              <a:t>26 April 2022</a:t>
            </a:fld>
            <a:endParaRPr lang="en-US" dirty="0"/>
          </a:p>
        </p:txBody>
      </p:sp>
      <p:sp>
        <p:nvSpPr>
          <p:cNvPr id="8" name="Footer Placeholder 7"/>
          <p:cNvSpPr>
            <a:spLocks noGrp="1"/>
          </p:cNvSpPr>
          <p:nvPr>
            <p:ph type="ftr" sz="quarter" idx="11"/>
          </p:nvPr>
        </p:nvSpPr>
        <p:spPr/>
        <p:txBody>
          <a:bodyPr/>
          <a:lstStyle/>
          <a:p>
            <a:r>
              <a:rPr lang="en-IN" dirty="0" err="1" smtClean="0"/>
              <a:t>Dept</a:t>
            </a:r>
            <a:r>
              <a:rPr lang="en-IN" dirty="0" smtClean="0"/>
              <a:t> of  ISE SAPTHAGIRI COLLEGE OF ENGINEERING</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8D6A78-0E71-4556-A661-045BC97E5D82}"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dirty="0" err="1" smtClean="0"/>
              <a:t>Dept</a:t>
            </a:r>
            <a:r>
              <a:rPr lang="en-IN" dirty="0" smtClean="0"/>
              <a: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754" y="7728376"/>
            <a:ext cx="14398049" cy="552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2" y="7648102"/>
            <a:ext cx="14398049" cy="772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224C516-0B4E-4490-B4EA-58CBCBCC7232}" type="datetime3">
              <a:rPr lang="en-US" smtClean="0"/>
              <a:pPr/>
              <a:t>26 April 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N" dirty="0" err="1" smtClean="0"/>
              <a:t>Dept</a:t>
            </a:r>
            <a:r>
              <a:rPr lang="en-IN" dirty="0" smtClean="0"/>
              <a:t> of  ISE SAPTHAGIRI COLLEGE OF ENGINEERING</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2" y="3"/>
            <a:ext cx="4784997" cy="8280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772335" y="3"/>
            <a:ext cx="75609" cy="828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0068" y="717633"/>
            <a:ext cx="3780472" cy="2760133"/>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670710" y="883245"/>
            <a:ext cx="7668959" cy="63483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0068" y="3532974"/>
            <a:ext cx="3780472" cy="4079979"/>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49887" y="7799595"/>
            <a:ext cx="3093115" cy="440855"/>
          </a:xfrm>
        </p:spPr>
        <p:txBody>
          <a:bodyPr/>
          <a:lstStyle>
            <a:lvl1pPr algn="l">
              <a:defRPr/>
            </a:lvl1pPr>
          </a:lstStyle>
          <a:p>
            <a:fld id="{FEB7954F-A25B-4DD4-9D7F-A21B7AD9AA45}" type="datetime3">
              <a:rPr lang="en-US" smtClean="0"/>
              <a:pPr/>
              <a:t>26 April 2022</a:t>
            </a:fld>
            <a:endParaRPr lang="en-US" dirty="0"/>
          </a:p>
        </p:txBody>
      </p:sp>
      <p:sp>
        <p:nvSpPr>
          <p:cNvPr id="6" name="Footer Placeholder 5"/>
          <p:cNvSpPr>
            <a:spLocks noGrp="1"/>
          </p:cNvSpPr>
          <p:nvPr>
            <p:ph type="ftr" sz="quarter" idx="11"/>
          </p:nvPr>
        </p:nvSpPr>
        <p:spPr>
          <a:xfrm>
            <a:off x="5670709" y="7799595"/>
            <a:ext cx="5490686" cy="440855"/>
          </a:xfrm>
        </p:spPr>
        <p:txBody>
          <a:bodyPr/>
          <a:lstStyle>
            <a:lvl1pPr algn="l">
              <a:defRPr>
                <a:solidFill>
                  <a:schemeClr val="tx2"/>
                </a:solidFill>
              </a:defRPr>
            </a:lvl1pPr>
          </a:lstStyle>
          <a:p>
            <a:r>
              <a:rPr lang="en-IN" dirty="0" err="1" smtClean="0"/>
              <a:t>Dept</a:t>
            </a:r>
            <a:r>
              <a:rPr lang="en-IN" dirty="0" smtClean="0"/>
              <a:t> of  ISE SAPTHAGIRI COLLEGE OF ENGINEERING</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4" y="5980291"/>
            <a:ext cx="14398049" cy="2300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2" y="5934502"/>
            <a:ext cx="14398049" cy="772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96162" y="6127496"/>
            <a:ext cx="11946293" cy="993648"/>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 y="3"/>
            <a:ext cx="14401782" cy="5934499"/>
          </a:xfrm>
          <a:blipFill>
            <a:blip r:embed="rId2"/>
            <a:stretch>
              <a:fillRect/>
            </a:stretch>
          </a:blipFill>
        </p:spPr>
        <p:txBody>
          <a:bodyPr lIns="457200" tIns="457200" anchor="t">
            <a:normAutofit/>
          </a:bodyPr>
          <a:lstStyle>
            <a:lvl1pPr marL="0" indent="0" algn="ctr">
              <a:buNone/>
              <a:defRPr sz="6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smtClean="0"/>
          </a:p>
          <a:p>
            <a:endParaRPr lang="en-US" dirty="0" smtClean="0"/>
          </a:p>
          <a:p>
            <a:r>
              <a:rPr lang="en-US" dirty="0" smtClean="0"/>
              <a:t>THANK YOU</a:t>
            </a:r>
            <a:endParaRPr lang="en-US" dirty="0"/>
          </a:p>
        </p:txBody>
      </p:sp>
      <p:sp>
        <p:nvSpPr>
          <p:cNvPr id="4" name="Text Placeholder 3"/>
          <p:cNvSpPr>
            <a:spLocks noGrp="1"/>
          </p:cNvSpPr>
          <p:nvPr>
            <p:ph type="body" sz="half" idx="2"/>
          </p:nvPr>
        </p:nvSpPr>
        <p:spPr>
          <a:xfrm>
            <a:off x="1296162" y="7132183"/>
            <a:ext cx="11946293" cy="717635"/>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799E95-0FCB-49E4-AF3C-F0E763426EA6}" type="datetime3">
              <a:rPr lang="en-US" smtClean="0"/>
              <a:pPr/>
              <a:t>26 April 2022</a:t>
            </a:fld>
            <a:endParaRPr lang="en-US" dirty="0"/>
          </a:p>
        </p:txBody>
      </p:sp>
      <p:sp>
        <p:nvSpPr>
          <p:cNvPr id="6" name="Footer Placeholder 5"/>
          <p:cNvSpPr>
            <a:spLocks noGrp="1"/>
          </p:cNvSpPr>
          <p:nvPr>
            <p:ph type="ftr" sz="quarter" idx="11"/>
          </p:nvPr>
        </p:nvSpPr>
        <p:spPr/>
        <p:txBody>
          <a:bodyPr/>
          <a:lstStyle/>
          <a:p>
            <a:r>
              <a:rPr lang="en-IN" dirty="0" err="1" smtClean="0"/>
              <a:t>Dept</a:t>
            </a:r>
            <a:r>
              <a:rPr lang="en-IN" dirty="0" smtClean="0"/>
              <a:t> of  ISE SAPTHAGIRI COLLEGE OF ENGINEERING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7728376"/>
            <a:ext cx="14401800" cy="5520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7648101"/>
            <a:ext cx="14401801" cy="796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56096" y="132940"/>
            <a:ext cx="11425428" cy="86841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756095" y="1291151"/>
            <a:ext cx="12961620" cy="6208082"/>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96164" y="7799595"/>
            <a:ext cx="2920370" cy="440855"/>
          </a:xfrm>
          <a:prstGeom prst="rect">
            <a:avLst/>
          </a:prstGeom>
        </p:spPr>
        <p:txBody>
          <a:bodyPr vert="horz" lIns="91440" tIns="45720" rIns="91440" bIns="45720" rtlCol="0" anchor="ctr"/>
          <a:lstStyle>
            <a:lvl1pPr algn="l">
              <a:defRPr sz="900">
                <a:solidFill>
                  <a:srgbClr val="FFFFFF"/>
                </a:solidFill>
                <a:latin typeface="Bookman Old Style" panose="02050604050505020204" pitchFamily="18" charset="0"/>
              </a:defRPr>
            </a:lvl1pPr>
          </a:lstStyle>
          <a:p>
            <a:fld id="{F963ABA5-4310-4CF6-ACEA-27C0D94AA670}" type="datetime3">
              <a:rPr lang="en-US" smtClean="0"/>
              <a:pPr/>
              <a:t>26 April 2022</a:t>
            </a:fld>
            <a:endParaRPr lang="en-US" dirty="0"/>
          </a:p>
        </p:txBody>
      </p:sp>
      <p:sp>
        <p:nvSpPr>
          <p:cNvPr id="5" name="Footer Placeholder 4"/>
          <p:cNvSpPr>
            <a:spLocks noGrp="1"/>
          </p:cNvSpPr>
          <p:nvPr>
            <p:ph type="ftr" sz="quarter" idx="3"/>
          </p:nvPr>
        </p:nvSpPr>
        <p:spPr>
          <a:xfrm>
            <a:off x="4354307" y="7799595"/>
            <a:ext cx="5696937" cy="440855"/>
          </a:xfrm>
          <a:prstGeom prst="rect">
            <a:avLst/>
          </a:prstGeom>
        </p:spPr>
        <p:txBody>
          <a:bodyPr vert="horz" lIns="91440" tIns="45720" rIns="91440" bIns="45720" rtlCol="0" anchor="ctr"/>
          <a:lstStyle>
            <a:lvl1pPr algn="ctr">
              <a:defRPr sz="1100" b="1" cap="all" baseline="0">
                <a:solidFill>
                  <a:srgbClr val="FFFFFF"/>
                </a:solidFill>
                <a:latin typeface="Bookman Old Style" panose="02050604050505020204" pitchFamily="18" charset="0"/>
              </a:defRPr>
            </a:lvl1pPr>
          </a:lstStyle>
          <a:p>
            <a:r>
              <a:rPr lang="en-IN" dirty="0" err="1" smtClean="0"/>
              <a:t>Dept</a:t>
            </a:r>
            <a:r>
              <a:rPr lang="en-IN" dirty="0" smtClean="0"/>
              <a:t> of  ISE SAPTHAGIRI COLLEGE OF ENGINEERING</a:t>
            </a:r>
            <a:endParaRPr lang="en-US" dirty="0"/>
          </a:p>
        </p:txBody>
      </p:sp>
      <p:sp>
        <p:nvSpPr>
          <p:cNvPr id="6" name="Slide Number Placeholder 5"/>
          <p:cNvSpPr>
            <a:spLocks noGrp="1"/>
          </p:cNvSpPr>
          <p:nvPr>
            <p:ph type="sldNum" sz="quarter" idx="4"/>
          </p:nvPr>
        </p:nvSpPr>
        <p:spPr>
          <a:xfrm>
            <a:off x="11694919" y="7799595"/>
            <a:ext cx="1549830" cy="440855"/>
          </a:xfrm>
          <a:prstGeom prst="rect">
            <a:avLst/>
          </a:prstGeom>
        </p:spPr>
        <p:txBody>
          <a:bodyPr vert="horz" lIns="91440" tIns="45720" rIns="91440" bIns="45720" rtlCol="0" anchor="ctr"/>
          <a:lstStyle>
            <a:lvl1pPr algn="r">
              <a:defRPr sz="1050">
                <a:solidFill>
                  <a:srgbClr val="FFFFFF"/>
                </a:solidFill>
                <a:latin typeface="Bookman Old Style" panose="02050604050505020204" pitchFamily="18" charset="0"/>
              </a:defRPr>
            </a:lvl1pPr>
          </a:lstStyle>
          <a:p>
            <a:fld id="{4FAB73BC-B049-4115-A692-8D63A059BFB8}" type="slidenum">
              <a:rPr lang="en-US" smtClean="0"/>
              <a:pPr/>
              <a:t>‹#›</a:t>
            </a:fld>
            <a:endParaRPr lang="en-US" dirty="0"/>
          </a:p>
        </p:txBody>
      </p:sp>
      <p:cxnSp>
        <p:nvCxnSpPr>
          <p:cNvPr id="10" name="Straight Connector 9"/>
          <p:cNvCxnSpPr>
            <a:cxnSpLocks/>
          </p:cNvCxnSpPr>
          <p:nvPr/>
        </p:nvCxnSpPr>
        <p:spPr>
          <a:xfrm>
            <a:off x="756095" y="1197789"/>
            <a:ext cx="129616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2271983" y="4"/>
            <a:ext cx="1541442" cy="144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27602" y="5762887"/>
            <a:ext cx="13122036" cy="1574096"/>
          </a:xfrm>
        </p:spPr>
        <p:txBody>
          <a:bodyPr>
            <a:normAutofit/>
          </a:bodyPr>
          <a:lstStyle/>
          <a:p>
            <a:r>
              <a:rPr lang="en-IN" sz="2200" cap="none" dirty="0" smtClean="0">
                <a:solidFill>
                  <a:schemeClr val="tx1"/>
                </a:solidFill>
                <a:latin typeface="Lucida Calligraphy" panose="03010101010101010101" pitchFamily="66" charset="0"/>
              </a:rPr>
              <a:t>  BY</a:t>
            </a:r>
            <a:endParaRPr lang="en-IN" sz="2600" i="1" cap="none" dirty="0" smtClean="0">
              <a:solidFill>
                <a:srgbClr val="00B0F0"/>
              </a:solidFill>
              <a:effectLst>
                <a:outerShdw blurRad="38100" dist="38100" dir="2700000" algn="tl">
                  <a:srgbClr val="000000">
                    <a:alpha val="43137"/>
                  </a:srgbClr>
                </a:outerShdw>
              </a:effectLst>
              <a:latin typeface="Colonna MT" panose="04020805060202030203" pitchFamily="82" charset="0"/>
              <a:cs typeface="Times New Roman" panose="02020603050405020304" pitchFamily="18" charset="0"/>
            </a:endParaRPr>
          </a:p>
          <a:p>
            <a:r>
              <a:rPr lang="en-IN" sz="2200" cap="none" dirty="0" smtClean="0">
                <a:solidFill>
                  <a:schemeClr val="tx1"/>
                </a:solidFill>
                <a:latin typeface="Algerian" panose="04020705040A02060702" pitchFamily="82" charset="0"/>
                <a:cs typeface="Times New Roman" panose="02020603050405020304" pitchFamily="18" charset="0"/>
              </a:rPr>
              <a:t>   </a:t>
            </a:r>
            <a:r>
              <a:rPr lang="en-IN" sz="2200" cap="none" dirty="0" err="1" smtClean="0">
                <a:solidFill>
                  <a:schemeClr val="tx1"/>
                </a:solidFill>
                <a:latin typeface="Algerian" panose="04020705040A02060702" pitchFamily="82" charset="0"/>
                <a:cs typeface="Times New Roman" panose="02020603050405020304" pitchFamily="18" charset="0"/>
              </a:rPr>
              <a:t>Prof.</a:t>
            </a:r>
            <a:r>
              <a:rPr lang="en-IN" sz="2200" cap="none" dirty="0" smtClean="0">
                <a:solidFill>
                  <a:schemeClr val="tx1"/>
                </a:solidFill>
                <a:latin typeface="Algerian" panose="04020705040A02060702" pitchFamily="82" charset="0"/>
                <a:cs typeface="Times New Roman" panose="02020603050405020304" pitchFamily="18" charset="0"/>
              </a:rPr>
              <a:t> </a:t>
            </a:r>
            <a:r>
              <a:rPr lang="en-IN" sz="2200" dirty="0" smtClean="0">
                <a:solidFill>
                  <a:schemeClr val="tx1"/>
                </a:solidFill>
                <a:latin typeface="Algerian" panose="04020705040A02060702" pitchFamily="82" charset="0"/>
                <a:cs typeface="Times New Roman" panose="02020603050405020304" pitchFamily="18" charset="0"/>
              </a:rPr>
              <a:t>SUDARSANAN D </a:t>
            </a:r>
            <a:r>
              <a:rPr lang="en-IN" sz="2200" dirty="0" smtClean="0">
                <a:solidFill>
                  <a:schemeClr val="tx1"/>
                </a:solidFill>
                <a:latin typeface="Baskerville Old Face" panose="02020602080505020303" pitchFamily="18" charset="0"/>
              </a:rPr>
              <a:t>	                                     </a:t>
            </a:r>
            <a:endParaRPr lang="en-IN" sz="2200" dirty="0" smtClean="0">
              <a:solidFill>
                <a:schemeClr val="tx1"/>
              </a:solidFill>
              <a:latin typeface="Algerian" panose="04020705040A02060702" pitchFamily="82" charset="0"/>
              <a:cs typeface="Times New Roman" panose="02020603050405020304" pitchFamily="18" charset="0"/>
            </a:endParaRPr>
          </a:p>
          <a:p>
            <a:r>
              <a:rPr lang="en-IN" i="1" cap="none" dirty="0" smtClean="0">
                <a:solidFill>
                  <a:schemeClr val="tx1"/>
                </a:solidFill>
                <a:effectLst>
                  <a:outerShdw blurRad="38100" dist="38100" dir="2700000" algn="tl">
                    <a:srgbClr val="000000">
                      <a:alpha val="43137"/>
                    </a:srgbClr>
                  </a:outerShdw>
                </a:effectLst>
                <a:latin typeface="Colonna MT" panose="04020805060202030203" pitchFamily="82" charset="0"/>
                <a:cs typeface="Times New Roman" panose="02020603050405020304" pitchFamily="18" charset="0"/>
              </a:rPr>
              <a:t>Assistant Prof, </a:t>
            </a:r>
            <a:r>
              <a:rPr lang="en-IN" i="1" cap="none" dirty="0" err="1" smtClean="0">
                <a:solidFill>
                  <a:schemeClr val="tx1"/>
                </a:solidFill>
                <a:effectLst>
                  <a:outerShdw blurRad="38100" dist="38100" dir="2700000" algn="tl">
                    <a:srgbClr val="000000">
                      <a:alpha val="43137"/>
                    </a:srgbClr>
                  </a:outerShdw>
                </a:effectLst>
                <a:latin typeface="Colonna MT" panose="04020805060202030203" pitchFamily="82" charset="0"/>
                <a:cs typeface="Times New Roman" panose="02020603050405020304" pitchFamily="18" charset="0"/>
              </a:rPr>
              <a:t>Dept</a:t>
            </a:r>
            <a:r>
              <a:rPr lang="en-IN" i="1" cap="none" dirty="0" smtClean="0">
                <a:solidFill>
                  <a:schemeClr val="tx1"/>
                </a:solidFill>
                <a:effectLst>
                  <a:outerShdw blurRad="38100" dist="38100" dir="2700000" algn="tl">
                    <a:srgbClr val="000000">
                      <a:alpha val="43137"/>
                    </a:srgbClr>
                  </a:outerShdw>
                </a:effectLst>
                <a:latin typeface="Colonna MT" panose="04020805060202030203" pitchFamily="82" charset="0"/>
                <a:cs typeface="Times New Roman" panose="02020603050405020304" pitchFamily="18" charset="0"/>
              </a:rPr>
              <a:t> of ISE </a:t>
            </a:r>
            <a:endParaRPr lang="en-IN" dirty="0">
              <a:solidFill>
                <a:schemeClr val="tx1"/>
              </a:solidFill>
            </a:endParaRPr>
          </a:p>
        </p:txBody>
      </p:sp>
      <p:sp>
        <p:nvSpPr>
          <p:cNvPr id="4" name="Date Placeholder 3"/>
          <p:cNvSpPr>
            <a:spLocks noGrp="1"/>
          </p:cNvSpPr>
          <p:nvPr>
            <p:ph type="dt" sz="half" idx="10"/>
          </p:nvPr>
        </p:nvSpPr>
        <p:spPr>
          <a:xfrm>
            <a:off x="453087" y="7761502"/>
            <a:ext cx="1527162" cy="440855"/>
          </a:xfrm>
        </p:spPr>
        <p:txBody>
          <a:bodyPr/>
          <a:lstStyle/>
          <a:p>
            <a:fld id="{E0060C0A-1F57-4C88-94D3-7801D9D50A53}" type="datetime3">
              <a:rPr lang="en-US" sz="1200" b="1" smtClean="0">
                <a:latin typeface="Times New Roman" panose="02020603050405020304" pitchFamily="18" charset="0"/>
                <a:cs typeface="Times New Roman" panose="02020603050405020304" pitchFamily="18" charset="0"/>
              </a:rPr>
              <a:pPr/>
              <a:t>26 April 2022</a:t>
            </a:fld>
            <a:endParaRPr lang="en-US" sz="1200" b="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IN" sz="1200" smtClean="0"/>
              <a:t>Dept of  ISE,SAPTHAGIRI COLLEGE OF ENGINEERING</a:t>
            </a:r>
            <a:endParaRPr lang="en-US" sz="1200" dirty="0"/>
          </a:p>
        </p:txBody>
      </p:sp>
      <p:sp>
        <p:nvSpPr>
          <p:cNvPr id="6" name="Slide Number Placeholder 5"/>
          <p:cNvSpPr>
            <a:spLocks noGrp="1"/>
          </p:cNvSpPr>
          <p:nvPr>
            <p:ph type="sldNum" sz="quarter" idx="12"/>
          </p:nvPr>
        </p:nvSpPr>
        <p:spPr>
          <a:xfrm>
            <a:off x="13656757" y="7799595"/>
            <a:ext cx="507708" cy="440855"/>
          </a:xfrm>
        </p:spPr>
        <p:txBody>
          <a:bodyPr/>
          <a:lstStyle/>
          <a:p>
            <a:fld id="{4FAB73BC-B049-4115-A692-8D63A059BFB8}" type="slidenum">
              <a:rPr lang="en-US" sz="1200" b="1" smtClean="0">
                <a:latin typeface="Times New Roman" panose="02020603050405020304" pitchFamily="18" charset="0"/>
                <a:cs typeface="Times New Roman" panose="02020603050405020304" pitchFamily="18" charset="0"/>
              </a:rPr>
              <a:pPr/>
              <a:t>1</a:t>
            </a:fld>
            <a:endParaRPr lang="en-US" sz="1200" b="1" dirty="0">
              <a:latin typeface="Times New Roman" panose="02020603050405020304" pitchFamily="18" charset="0"/>
              <a:cs typeface="Times New Roman" panose="02020603050405020304" pitchFamily="18" charset="0"/>
            </a:endParaRPr>
          </a:p>
        </p:txBody>
      </p:sp>
      <p:sp>
        <p:nvSpPr>
          <p:cNvPr id="7" name="Rectangle 6"/>
          <p:cNvSpPr/>
          <p:nvPr/>
        </p:nvSpPr>
        <p:spPr>
          <a:xfrm>
            <a:off x="2065805" y="458187"/>
            <a:ext cx="9999271" cy="646331"/>
          </a:xfrm>
          <a:prstGeom prst="rect">
            <a:avLst/>
          </a:prstGeom>
        </p:spPr>
        <p:txBody>
          <a:bodyPr wrap="square">
            <a:spAutoFit/>
          </a:bodyPr>
          <a:lstStyle/>
          <a:p>
            <a:r>
              <a:rPr lang="en-IN" sz="3600" b="1" i="1" dirty="0">
                <a:solidFill>
                  <a:schemeClr val="tx2">
                    <a:lumMod val="50000"/>
                  </a:schemeClr>
                </a:solidFill>
                <a:effectLst>
                  <a:outerShdw blurRad="38100" dist="38100" dir="2700000" algn="tl">
                    <a:srgbClr val="000000">
                      <a:alpha val="43137"/>
                    </a:srgbClr>
                  </a:outerShdw>
                </a:effectLst>
                <a:latin typeface="Colonna MT" panose="04020805060202030203" pitchFamily="82" charset="0"/>
                <a:cs typeface="Times New Roman" panose="02020603050405020304" pitchFamily="18" charset="0"/>
              </a:rPr>
              <a:t>SAPTHAGIRI COLLEGE OF ENGINEERING</a:t>
            </a:r>
            <a:endParaRPr lang="en-IN" sz="3600" i="1" dirty="0">
              <a:solidFill>
                <a:schemeClr val="tx2">
                  <a:lumMod val="50000"/>
                </a:schemeClr>
              </a:solidFill>
              <a:effectLst>
                <a:outerShdw blurRad="38100" dist="38100" dir="2700000" algn="tl">
                  <a:srgbClr val="000000">
                    <a:alpha val="43137"/>
                  </a:srgbClr>
                </a:outerShdw>
              </a:effectLst>
              <a:latin typeface="Colonna MT" panose="04020805060202030203" pitchFamily="82" charset="0"/>
            </a:endParaRPr>
          </a:p>
        </p:txBody>
      </p:sp>
      <p:sp>
        <p:nvSpPr>
          <p:cNvPr id="8" name="Rectangle 7"/>
          <p:cNvSpPr/>
          <p:nvPr/>
        </p:nvSpPr>
        <p:spPr>
          <a:xfrm>
            <a:off x="1980248" y="1083177"/>
            <a:ext cx="9804989" cy="523220"/>
          </a:xfrm>
          <a:prstGeom prst="rect">
            <a:avLst/>
          </a:prstGeom>
        </p:spPr>
        <p:txBody>
          <a:bodyPr wrap="square">
            <a:spAutoFit/>
          </a:bodyPr>
          <a:lstStyle/>
          <a:p>
            <a:pPr algn="ctr"/>
            <a:r>
              <a:rPr lang="en-IN" sz="1400" b="1" dirty="0">
                <a:solidFill>
                  <a:srgbClr val="C00000"/>
                </a:solidFill>
                <a:latin typeface="Times New Roman" panose="02020603050405020304" pitchFamily="18" charset="0"/>
                <a:cs typeface="Times New Roman" panose="02020603050405020304" pitchFamily="18" charset="0"/>
              </a:rPr>
              <a:t>(Affiliated to Visvesvaraya Technological University, Belagavi &amp; Approved by AICTE, New  Delhi</a:t>
            </a:r>
            <a:r>
              <a:rPr lang="en-IN" sz="1400" b="1" dirty="0" smtClean="0">
                <a:solidFill>
                  <a:srgbClr val="C00000"/>
                </a:solidFill>
                <a:latin typeface="Times New Roman" panose="02020603050405020304" pitchFamily="18" charset="0"/>
                <a:cs typeface="Times New Roman" panose="02020603050405020304" pitchFamily="18" charset="0"/>
              </a:rPr>
              <a:t>.)</a:t>
            </a:r>
          </a:p>
          <a:p>
            <a:pPr algn="ctr"/>
            <a:r>
              <a:rPr lang="en-IN" sz="1400" b="1" dirty="0" smtClean="0">
                <a:solidFill>
                  <a:srgbClr val="C00000"/>
                </a:solidFill>
                <a:latin typeface="Times New Roman" panose="02020603050405020304" pitchFamily="18" charset="0"/>
                <a:cs typeface="Times New Roman" panose="02020603050405020304" pitchFamily="18" charset="0"/>
              </a:rPr>
              <a:t> </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9" name="Rectangle 8"/>
          <p:cNvSpPr/>
          <p:nvPr/>
        </p:nvSpPr>
        <p:spPr>
          <a:xfrm>
            <a:off x="453085" y="1881504"/>
            <a:ext cx="12647562" cy="646331"/>
          </a:xfrm>
          <a:prstGeom prst="rect">
            <a:avLst/>
          </a:prstGeom>
        </p:spPr>
        <p:txBody>
          <a:bodyPr wrap="square">
            <a:spAutoFit/>
          </a:bodyPr>
          <a:lstStyle/>
          <a:p>
            <a:pPr indent="342900" algn="ctr"/>
            <a:r>
              <a:rPr lang="en-IN" sz="3600" b="1" i="1" dirty="0">
                <a:solidFill>
                  <a:schemeClr val="tx2">
                    <a:lumMod val="50000"/>
                  </a:schemeClr>
                </a:solidFill>
                <a:effectLst>
                  <a:outerShdw blurRad="38100" dist="38100" dir="2700000" algn="tl">
                    <a:srgbClr val="000000">
                      <a:alpha val="43137"/>
                    </a:srgbClr>
                  </a:outerShdw>
                </a:effectLst>
                <a:latin typeface="Colonna MT" panose="04020805060202030203" pitchFamily="82" charset="0"/>
                <a:cs typeface="Times New Roman" panose="02020603050405020304" pitchFamily="18" charset="0"/>
              </a:rPr>
              <a:t>Department of Information Science </a:t>
            </a:r>
            <a:r>
              <a:rPr lang="en-IN" sz="3600" b="1" i="1" dirty="0" smtClean="0">
                <a:solidFill>
                  <a:schemeClr val="tx2">
                    <a:lumMod val="50000"/>
                  </a:schemeClr>
                </a:solidFill>
                <a:effectLst>
                  <a:outerShdw blurRad="38100" dist="38100" dir="2700000" algn="tl">
                    <a:srgbClr val="000000">
                      <a:alpha val="43137"/>
                    </a:srgbClr>
                  </a:outerShdw>
                </a:effectLst>
                <a:latin typeface="Colonna MT" panose="04020805060202030203" pitchFamily="82" charset="0"/>
                <a:cs typeface="Times New Roman" panose="02020603050405020304" pitchFamily="18" charset="0"/>
              </a:rPr>
              <a:t>&amp; Engineering</a:t>
            </a:r>
            <a:endParaRPr lang="en-IN" sz="3600" i="1" dirty="0">
              <a:solidFill>
                <a:srgbClr val="C00000"/>
              </a:solidFill>
              <a:effectLst>
                <a:outerShdw blurRad="38100" dist="38100" dir="2700000" algn="tl">
                  <a:srgbClr val="000000">
                    <a:alpha val="43137"/>
                  </a:srgbClr>
                </a:outerShdw>
              </a:effectLst>
            </a:endParaRPr>
          </a:p>
        </p:txBody>
      </p:sp>
      <p:sp>
        <p:nvSpPr>
          <p:cNvPr id="10" name="Rectangle 9"/>
          <p:cNvSpPr/>
          <p:nvPr/>
        </p:nvSpPr>
        <p:spPr>
          <a:xfrm>
            <a:off x="5444812" y="2916900"/>
            <a:ext cx="3070140" cy="461665"/>
          </a:xfrm>
          <a:prstGeom prst="rect">
            <a:avLst/>
          </a:prstGeom>
        </p:spPr>
        <p:txBody>
          <a:bodyPr wrap="square">
            <a:spAutoFit/>
          </a:bodyPr>
          <a:lstStyle/>
          <a:p>
            <a:r>
              <a:rPr lang="en-IN" sz="2400" b="1" i="1" dirty="0">
                <a:ln>
                  <a:solidFill>
                    <a:schemeClr val="accent4">
                      <a:lumMod val="50000"/>
                    </a:schemeClr>
                  </a:solidFill>
                </a:ln>
                <a:solidFill>
                  <a:schemeClr val="accent6"/>
                </a:solidFill>
                <a:effectLst>
                  <a:outerShdw blurRad="38100" dist="38100" dir="2700000" algn="tl">
                    <a:srgbClr val="000000">
                      <a:alpha val="43137"/>
                    </a:srgbClr>
                  </a:outerShdw>
                </a:effectLst>
                <a:latin typeface="Colonna MT" panose="04020805060202030203" pitchFamily="82" charset="0"/>
              </a:rPr>
              <a:t>	</a:t>
            </a:r>
            <a:r>
              <a:rPr lang="en-IN" sz="2400" b="1" i="1" dirty="0" smtClean="0">
                <a:ln>
                  <a:solidFill>
                    <a:schemeClr val="accent4">
                      <a:lumMod val="50000"/>
                    </a:schemeClr>
                  </a:solidFill>
                </a:ln>
                <a:solidFill>
                  <a:schemeClr val="accent6"/>
                </a:solidFill>
                <a:effectLst>
                  <a:outerShdw blurRad="38100" dist="38100" dir="2700000" algn="tl">
                    <a:srgbClr val="000000">
                      <a:alpha val="43137"/>
                    </a:srgbClr>
                  </a:outerShdw>
                </a:effectLst>
                <a:latin typeface="Colonna MT" panose="04020805060202030203" pitchFamily="82" charset="0"/>
              </a:rPr>
              <a:t>     </a:t>
            </a:r>
            <a:endParaRPr lang="en-IN" sz="2400" b="1" i="1" dirty="0">
              <a:ln>
                <a:solidFill>
                  <a:schemeClr val="accent4">
                    <a:lumMod val="50000"/>
                  </a:schemeClr>
                </a:solidFill>
              </a:ln>
              <a:solidFill>
                <a:schemeClr val="accent6"/>
              </a:solidFill>
              <a:effectLst>
                <a:outerShdw blurRad="38100" dist="38100" dir="2700000" algn="tl">
                  <a:srgbClr val="000000">
                    <a:alpha val="43137"/>
                  </a:srgbClr>
                </a:outerShdw>
              </a:effectLst>
              <a:latin typeface="Algerian" panose="04020705040A02060702" pitchFamily="82" charset="0"/>
            </a:endParaRPr>
          </a:p>
        </p:txBody>
      </p:sp>
      <p:sp>
        <p:nvSpPr>
          <p:cNvPr id="11" name="Rectangle 10"/>
          <p:cNvSpPr/>
          <p:nvPr/>
        </p:nvSpPr>
        <p:spPr>
          <a:xfrm>
            <a:off x="2258845" y="2693798"/>
            <a:ext cx="9442072" cy="3046988"/>
          </a:xfrm>
          <a:prstGeom prst="rect">
            <a:avLst/>
          </a:prstGeom>
        </p:spPr>
        <p:txBody>
          <a:bodyPr wrap="none">
            <a:spAutoFit/>
          </a:bodyPr>
          <a:lstStyle/>
          <a:p>
            <a:pPr algn="ctr"/>
            <a:r>
              <a:rPr lang="en-US" sz="4800" dirty="0"/>
              <a:t>Mobile Application Development </a:t>
            </a:r>
            <a:r>
              <a:rPr lang="en-US" sz="4800" dirty="0" smtClean="0"/>
              <a:t>Lab</a:t>
            </a:r>
          </a:p>
          <a:p>
            <a:pPr algn="ctr"/>
            <a:r>
              <a:rPr lang="en-US" sz="4800" dirty="0" smtClean="0"/>
              <a:t>18CSMP68</a:t>
            </a:r>
            <a:endParaRPr lang="en-US" sz="4800" dirty="0"/>
          </a:p>
          <a:p>
            <a:pPr algn="ctr"/>
            <a:r>
              <a:rPr lang="en-US" sz="4800" dirty="0" smtClean="0"/>
              <a:t>Installation </a:t>
            </a:r>
            <a:r>
              <a:rPr lang="en-US" sz="4800" dirty="0"/>
              <a:t>of Android </a:t>
            </a:r>
            <a:r>
              <a:rPr lang="en-US" sz="4800" dirty="0" smtClean="0"/>
              <a:t>studio</a:t>
            </a:r>
          </a:p>
          <a:p>
            <a:pPr algn="ctr"/>
            <a:r>
              <a:rPr lang="en-IN" sz="4800" b="1" dirty="0" smtClean="0">
                <a:ln>
                  <a:solidFill>
                    <a:schemeClr val="accent4">
                      <a:lumMod val="50000"/>
                    </a:schemeClr>
                  </a:solidFill>
                </a:ln>
                <a:solidFill>
                  <a:srgbClr val="C00000"/>
                </a:solidFill>
                <a:latin typeface="Californian FB" panose="0207040306080B030204" pitchFamily="18" charset="0"/>
              </a:rPr>
              <a:t> </a:t>
            </a:r>
            <a:endParaRPr lang="en-IN" sz="4800" dirty="0">
              <a:solidFill>
                <a:srgbClr val="C00000"/>
              </a:solidFill>
              <a:latin typeface="Californian FB" panose="0207040306080B030204" pitchFamily="18" charset="0"/>
            </a:endParaRPr>
          </a:p>
        </p:txBody>
      </p:sp>
    </p:spTree>
    <p:extLst>
      <p:ext uri="{BB962C8B-B14F-4D97-AF65-F5344CB8AC3E}">
        <p14:creationId xmlns:p14="http://schemas.microsoft.com/office/powerpoint/2010/main" val="2449993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10</a:t>
            </a:fld>
            <a:endParaRPr lang="en-US" dirty="0"/>
          </a:p>
        </p:txBody>
      </p:sp>
      <p:sp>
        <p:nvSpPr>
          <p:cNvPr id="6" name="Title 5"/>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00" y="1454150"/>
            <a:ext cx="11214099"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5003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11</a:t>
            </a:fld>
            <a:endParaRPr lang="en-US" dirty="0"/>
          </a:p>
        </p:txBody>
      </p:sp>
      <p:sp>
        <p:nvSpPr>
          <p:cNvPr id="6" name="Title 5"/>
          <p:cNvSpPr>
            <a:spLocks noGrp="1"/>
          </p:cNvSpPr>
          <p:nvPr>
            <p:ph type="title"/>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2239963"/>
            <a:ext cx="1249680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473200" y="1851065"/>
            <a:ext cx="1467005" cy="369332"/>
          </a:xfrm>
          <a:prstGeom prst="rect">
            <a:avLst/>
          </a:prstGeom>
        </p:spPr>
        <p:txBody>
          <a:bodyPr wrap="none">
            <a:spAutoFit/>
          </a:bodyPr>
          <a:lstStyle/>
          <a:p>
            <a:r>
              <a:rPr lang="en-US" dirty="0"/>
              <a:t>Marshmallow</a:t>
            </a:r>
          </a:p>
        </p:txBody>
      </p:sp>
    </p:spTree>
    <p:extLst>
      <p:ext uri="{BB962C8B-B14F-4D97-AF65-F5344CB8AC3E}">
        <p14:creationId xmlns:p14="http://schemas.microsoft.com/office/powerpoint/2010/main" val="36106191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12</a:t>
            </a:fld>
            <a:endParaRPr lang="en-US" dirty="0"/>
          </a:p>
        </p:txBody>
      </p:sp>
      <p:sp>
        <p:nvSpPr>
          <p:cNvPr id="6" name="Title 5"/>
          <p:cNvSpPr>
            <a:spLocks noGrp="1"/>
          </p:cNvSpPr>
          <p:nvPr>
            <p:ph type="title"/>
          </p:nvPr>
        </p:nvSpPr>
        <p:spPr/>
        <p:txBody>
          <a:bodyPr/>
          <a:lstStyle/>
          <a:p>
            <a:r>
              <a:rPr lang="en-US" b="1" dirty="0"/>
              <a:t>The development process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409700"/>
            <a:ext cx="10261600" cy="50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6118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13</a:t>
            </a:fld>
            <a:endParaRPr lang="en-US" dirty="0"/>
          </a:p>
        </p:txBody>
      </p:sp>
      <p:sp>
        <p:nvSpPr>
          <p:cNvPr id="6" name="Title 5"/>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0338"/>
            <a:ext cx="710565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300" y="1608138"/>
            <a:ext cx="7667625" cy="505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4479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14</a:t>
            </a:fld>
            <a:endParaRPr lang="en-US" dirty="0"/>
          </a:p>
        </p:txBody>
      </p:sp>
      <p:sp>
        <p:nvSpPr>
          <p:cNvPr id="6" name="Title 5"/>
          <p:cNvSpPr>
            <a:spLocks noGrp="1"/>
          </p:cNvSpPr>
          <p:nvPr>
            <p:ph type="title"/>
          </p:nvPr>
        </p:nvSpPr>
        <p:spPr/>
        <p:txBody>
          <a:bodyPr/>
          <a:lstStyle/>
          <a:p>
            <a:r>
              <a:rPr lang="en-US" dirty="0"/>
              <a:t>Exploring a project</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88" y="1058862"/>
            <a:ext cx="7288212"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400" y="1416842"/>
            <a:ext cx="6210300" cy="44307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710719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15</a:t>
            </a:fld>
            <a:endParaRPr lang="en-US" dirty="0"/>
          </a:p>
        </p:txBody>
      </p:sp>
      <p:sp>
        <p:nvSpPr>
          <p:cNvPr id="6" name="Title 5"/>
          <p:cNvSpPr>
            <a:spLocks noGrp="1"/>
          </p:cNvSpPr>
          <p:nvPr>
            <p:ph type="title"/>
          </p:nvPr>
        </p:nvSpPr>
        <p:spPr/>
        <p:txBody>
          <a:bodyPr/>
          <a:lstStyle/>
          <a:p>
            <a:r>
              <a:rPr lang="en-US" dirty="0" smtClean="0"/>
              <a:t>Activity_main.xml</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1333500"/>
            <a:ext cx="11620499"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9670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16</a:t>
            </a:fld>
            <a:endParaRPr lang="en-US" dirty="0"/>
          </a:p>
        </p:txBody>
      </p:sp>
      <p:sp>
        <p:nvSpPr>
          <p:cNvPr id="6" name="Title 5"/>
          <p:cNvSpPr>
            <a:spLocks noGrp="1"/>
          </p:cNvSpPr>
          <p:nvPr>
            <p:ph type="title"/>
          </p:nvPr>
        </p:nvSpPr>
        <p:spPr/>
        <p:txBody>
          <a:bodyPr>
            <a:normAutofit fontScale="90000"/>
          </a:bodyPr>
          <a:lstStyle/>
          <a:p>
            <a:r>
              <a:rPr lang="en-US" b="1" dirty="0"/>
              <a:t>Viewing and editing Java </a:t>
            </a:r>
            <a:r>
              <a:rPr lang="en-US" b="1" dirty="0" smtClean="0"/>
              <a:t>code Main_Activity.java</a:t>
            </a:r>
            <a:endParaRPr lang="en-US" b="1"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1397000"/>
            <a:ext cx="110871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26059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17</a:t>
            </a:fld>
            <a:endParaRPr lang="en-US" dirty="0"/>
          </a:p>
        </p:txBody>
      </p:sp>
      <p:sp>
        <p:nvSpPr>
          <p:cNvPr id="6" name="Title 5"/>
          <p:cNvSpPr>
            <a:spLocks noGrp="1"/>
          </p:cNvSpPr>
          <p:nvPr>
            <p:ph type="title"/>
          </p:nvPr>
        </p:nvSpPr>
        <p:spPr/>
        <p:txBody>
          <a:bodyPr>
            <a:noAutofit/>
          </a:bodyPr>
          <a:lstStyle/>
          <a:p>
            <a:r>
              <a:rPr lang="en-US" sz="3200" b="1" dirty="0"/>
              <a:t>To develop and place the android components accurately on the display screen, android provides various layout managers.</a:t>
            </a:r>
          </a:p>
        </p:txBody>
      </p:sp>
      <p:sp>
        <p:nvSpPr>
          <p:cNvPr id="7" name="Rectangle 6"/>
          <p:cNvSpPr/>
          <p:nvPr/>
        </p:nvSpPr>
        <p:spPr>
          <a:xfrm>
            <a:off x="628650" y="1319937"/>
            <a:ext cx="12617450" cy="2246769"/>
          </a:xfrm>
          <a:prstGeom prst="rect">
            <a:avLst/>
          </a:prstGeom>
        </p:spPr>
        <p:txBody>
          <a:bodyPr wrap="square">
            <a:spAutoFit/>
          </a:bodyPr>
          <a:lstStyle/>
          <a:p>
            <a:pPr marL="457200" indent="-457200">
              <a:buFont typeface="Arial" pitchFamily="34" charset="0"/>
              <a:buChar char="•"/>
            </a:pPr>
            <a:r>
              <a:rPr lang="en-US" sz="2800" dirty="0" smtClean="0"/>
              <a:t>Using </a:t>
            </a:r>
            <a:r>
              <a:rPr lang="en-US" sz="2800" dirty="0">
                <a:solidFill>
                  <a:srgbClr val="FF0000"/>
                </a:solidFill>
              </a:rPr>
              <a:t>View/View Group objects </a:t>
            </a:r>
            <a:r>
              <a:rPr lang="en-US" sz="2800" dirty="0"/>
              <a:t>or you can declare your layout using simple XML file main_layout.xml which is located in the </a:t>
            </a:r>
            <a:r>
              <a:rPr lang="en-US" sz="2800" dirty="0">
                <a:solidFill>
                  <a:srgbClr val="FF0000"/>
                </a:solidFill>
              </a:rPr>
              <a:t>res/layout folder of your project</a:t>
            </a:r>
            <a:r>
              <a:rPr lang="en-US" sz="2800" dirty="0"/>
              <a:t>. </a:t>
            </a:r>
            <a:endParaRPr lang="en-US" sz="2800" dirty="0" smtClean="0"/>
          </a:p>
          <a:p>
            <a:pPr marL="457200" indent="-457200">
              <a:buFont typeface="Arial" pitchFamily="34" charset="0"/>
              <a:buChar char="•"/>
            </a:pPr>
            <a:r>
              <a:rPr lang="en-US" sz="2800" dirty="0" smtClean="0"/>
              <a:t>layouts </a:t>
            </a:r>
            <a:r>
              <a:rPr lang="en-US" sz="2800" dirty="0"/>
              <a:t>defined in XML file. A layout may contain any type of </a:t>
            </a:r>
            <a:r>
              <a:rPr lang="en-US" sz="2800" dirty="0">
                <a:solidFill>
                  <a:srgbClr val="FF0000"/>
                </a:solidFill>
              </a:rPr>
              <a:t>widgets </a:t>
            </a:r>
            <a:r>
              <a:rPr lang="en-US" sz="2800" dirty="0"/>
              <a:t>such as </a:t>
            </a:r>
            <a:r>
              <a:rPr lang="en-US" sz="2800" dirty="0">
                <a:solidFill>
                  <a:srgbClr val="FF0000"/>
                </a:solidFill>
              </a:rPr>
              <a:t>buttons, labels, textboxes </a:t>
            </a:r>
            <a:r>
              <a:rPr lang="en-US" sz="2800" dirty="0"/>
              <a:t>etc. Layout Attributes Each layout has a set of attributes which define the visual properties of that layout</a:t>
            </a:r>
          </a:p>
        </p:txBody>
      </p:sp>
      <p:sp>
        <p:nvSpPr>
          <p:cNvPr id="8" name="TextBox 7"/>
          <p:cNvSpPr txBox="1"/>
          <p:nvPr/>
        </p:nvSpPr>
        <p:spPr>
          <a:xfrm>
            <a:off x="927100" y="3924300"/>
            <a:ext cx="2984500" cy="584775"/>
          </a:xfrm>
          <a:prstGeom prst="rect">
            <a:avLst/>
          </a:prstGeom>
          <a:noFill/>
        </p:spPr>
        <p:txBody>
          <a:bodyPr wrap="square" rtlCol="0">
            <a:spAutoFit/>
          </a:bodyPr>
          <a:lstStyle/>
          <a:p>
            <a:r>
              <a:rPr lang="en-US" sz="3200" dirty="0" smtClean="0"/>
              <a:t>Types of Layout</a:t>
            </a:r>
            <a:endParaRPr lang="en-US" sz="3200" dirty="0"/>
          </a:p>
        </p:txBody>
      </p:sp>
      <p:sp>
        <p:nvSpPr>
          <p:cNvPr id="9" name="TextBox 8"/>
          <p:cNvSpPr txBox="1"/>
          <p:nvPr/>
        </p:nvSpPr>
        <p:spPr>
          <a:xfrm>
            <a:off x="1041400" y="5219700"/>
            <a:ext cx="222250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smtClean="0"/>
              <a:t>Linear Layout</a:t>
            </a:r>
            <a:endParaRPr 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300" y="3979565"/>
            <a:ext cx="65532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6654800" y="5765800"/>
            <a:ext cx="495300" cy="41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769100" y="6184900"/>
            <a:ext cx="1270000"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smtClean="0"/>
              <a:t>Horizontal Linear Layout</a:t>
            </a:r>
            <a:endParaRPr lang="en-US" dirty="0"/>
          </a:p>
        </p:txBody>
      </p:sp>
      <p:cxnSp>
        <p:nvCxnSpPr>
          <p:cNvPr id="16" name="Straight Arrow Connector 15"/>
          <p:cNvCxnSpPr/>
          <p:nvPr/>
        </p:nvCxnSpPr>
        <p:spPr>
          <a:xfrm>
            <a:off x="10045700" y="5867400"/>
            <a:ext cx="584200" cy="107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9600" y="5765800"/>
            <a:ext cx="21971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smtClean="0"/>
              <a:t>Vertical  Linear layout</a:t>
            </a:r>
            <a:endParaRPr lang="en-US" dirty="0"/>
          </a:p>
        </p:txBody>
      </p:sp>
    </p:spTree>
    <p:extLst>
      <p:ext uri="{BB962C8B-B14F-4D97-AF65-F5344CB8AC3E}">
        <p14:creationId xmlns:p14="http://schemas.microsoft.com/office/powerpoint/2010/main" val="29915712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18</a:t>
            </a:fld>
            <a:endParaRPr lang="en-US" dirty="0"/>
          </a:p>
        </p:txBody>
      </p:sp>
      <p:sp>
        <p:nvSpPr>
          <p:cNvPr id="6" name="Title 5"/>
          <p:cNvSpPr>
            <a:spLocks noGrp="1"/>
          </p:cNvSpPr>
          <p:nvPr>
            <p:ph type="title"/>
          </p:nvPr>
        </p:nvSpPr>
        <p:spPr/>
        <p:txBody>
          <a:bodyPr/>
          <a:lstStyle/>
          <a:p>
            <a:r>
              <a:rPr lang="en-US" dirty="0" smtClean="0"/>
              <a:t>example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1654175"/>
            <a:ext cx="3860800" cy="54782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729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19</a:t>
            </a:fld>
            <a:endParaRPr lang="en-US" dirty="0"/>
          </a:p>
        </p:txBody>
      </p:sp>
      <p:sp>
        <p:nvSpPr>
          <p:cNvPr id="6" name="Title 5"/>
          <p:cNvSpPr>
            <a:spLocks noGrp="1"/>
          </p:cNvSpPr>
          <p:nvPr>
            <p:ph type="title"/>
          </p:nvPr>
        </p:nvSpPr>
        <p:spPr/>
        <p:txBody>
          <a:bodyPr/>
          <a:lstStyle/>
          <a:p>
            <a:r>
              <a:rPr lang="en-US" dirty="0" smtClean="0"/>
              <a:t>2. Relative </a:t>
            </a:r>
            <a:r>
              <a:rPr lang="en-US" dirty="0"/>
              <a:t>layout.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1865313"/>
            <a:ext cx="413385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845050" y="1403648"/>
            <a:ext cx="8629650" cy="1477328"/>
          </a:xfrm>
          <a:prstGeom prst="rect">
            <a:avLst/>
          </a:prstGeom>
        </p:spPr>
        <p:txBody>
          <a:bodyPr wrap="square">
            <a:spAutoFit/>
          </a:bodyPr>
          <a:lstStyle/>
          <a:p>
            <a:r>
              <a:rPr lang="en-US" dirty="0"/>
              <a:t>Android </a:t>
            </a:r>
            <a:r>
              <a:rPr lang="en-US" dirty="0" err="1"/>
              <a:t>RelativeLayout</a:t>
            </a:r>
            <a:r>
              <a:rPr lang="en-US" dirty="0"/>
              <a:t> enables you to specify how child views are positioned relative to each other. The position of each view can be specified as relative to sibling elements or relative to the parent</a:t>
            </a:r>
            <a:r>
              <a:rPr lang="en-US" dirty="0" smtClean="0"/>
              <a:t>.</a:t>
            </a:r>
          </a:p>
          <a:p>
            <a:endParaRPr lang="en-US" dirty="0"/>
          </a:p>
          <a:p>
            <a:r>
              <a:rPr lang="en-US" dirty="0" smtClean="0"/>
              <a:t>Example:</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724" y="3113088"/>
            <a:ext cx="4460875" cy="2843212"/>
          </a:xfrm>
          <a:prstGeom prst="rect">
            <a:avLst/>
          </a:prstGeom>
          <a:noFill/>
          <a:ln w="9525">
            <a:solidFill>
              <a:srgbClr val="00123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2426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a:t>
            </a:fld>
            <a:endParaRPr lang="en-US" dirty="0"/>
          </a:p>
        </p:txBody>
      </p:sp>
      <p:sp>
        <p:nvSpPr>
          <p:cNvPr id="6" name="Title 5"/>
          <p:cNvSpPr>
            <a:spLocks noGrp="1"/>
          </p:cNvSpPr>
          <p:nvPr>
            <p:ph type="title"/>
          </p:nvPr>
        </p:nvSpPr>
        <p:spPr/>
        <p:txBody>
          <a:bodyPr/>
          <a:lstStyle/>
          <a:p>
            <a:r>
              <a:rPr lang="en-US" dirty="0">
                <a:solidFill>
                  <a:srgbClr val="FF0000"/>
                </a:solidFill>
              </a:rPr>
              <a:t>What is Android?</a:t>
            </a:r>
          </a:p>
        </p:txBody>
      </p:sp>
      <p:sp>
        <p:nvSpPr>
          <p:cNvPr id="7" name="Rectangle 6"/>
          <p:cNvSpPr/>
          <p:nvPr/>
        </p:nvSpPr>
        <p:spPr>
          <a:xfrm>
            <a:off x="641350" y="1492935"/>
            <a:ext cx="12515850" cy="2677656"/>
          </a:xfrm>
          <a:prstGeom prst="rect">
            <a:avLst/>
          </a:prstGeom>
        </p:spPr>
        <p:txBody>
          <a:bodyPr wrap="square">
            <a:spAutoFit/>
          </a:bodyPr>
          <a:lstStyle/>
          <a:p>
            <a:pPr algn="just"/>
            <a:r>
              <a:rPr lang="en-US" sz="2800" dirty="0"/>
              <a:t>Android is an operating system and programming platform developed by Google for smartphones and other mobile devices (such as tablets). ). It can run on many different devices from many different manufacturers</a:t>
            </a:r>
            <a:r>
              <a:rPr lang="en-US" sz="2800" dirty="0" smtClean="0"/>
              <a:t>.</a:t>
            </a:r>
          </a:p>
          <a:p>
            <a:pPr algn="just"/>
            <a:endParaRPr lang="en-US" sz="2800" dirty="0"/>
          </a:p>
          <a:p>
            <a:pPr algn="just"/>
            <a:r>
              <a:rPr lang="en-US" sz="2800" dirty="0" smtClean="0"/>
              <a:t>Android </a:t>
            </a:r>
            <a:r>
              <a:rPr lang="en-US" sz="2800" dirty="0"/>
              <a:t>includes a </a:t>
            </a:r>
            <a:r>
              <a:rPr lang="en-US" sz="2800" dirty="0">
                <a:solidFill>
                  <a:srgbClr val="FF0000"/>
                </a:solidFill>
              </a:rPr>
              <a:t>software development kit </a:t>
            </a:r>
            <a:r>
              <a:rPr lang="en-US" sz="2800" dirty="0"/>
              <a:t>for writing original code and assembling software modules to create apps for Android users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563" y="4383088"/>
            <a:ext cx="6238875"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82629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20</a:t>
            </a:fld>
            <a:endParaRPr lang="en-US" dirty="0"/>
          </a:p>
        </p:txBody>
      </p:sp>
      <p:sp>
        <p:nvSpPr>
          <p:cNvPr id="6" name="Title 5"/>
          <p:cNvSpPr>
            <a:spLocks noGrp="1"/>
          </p:cNvSpPr>
          <p:nvPr>
            <p:ph type="title"/>
          </p:nvPr>
        </p:nvSpPr>
        <p:spPr/>
        <p:txBody>
          <a:bodyPr/>
          <a:lstStyle/>
          <a:p>
            <a:r>
              <a:rPr lang="en-US" dirty="0" smtClean="0"/>
              <a:t>3. Frame </a:t>
            </a:r>
            <a:r>
              <a:rPr lang="en-US" dirty="0"/>
              <a:t>Layout: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75" y="1422400"/>
            <a:ext cx="4712650" cy="3540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8025" y="1422400"/>
            <a:ext cx="592455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80274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21</a:t>
            </a:fld>
            <a:endParaRPr lang="en-US" dirty="0"/>
          </a:p>
        </p:txBody>
      </p:sp>
      <p:sp>
        <p:nvSpPr>
          <p:cNvPr id="6" name="Title 5"/>
          <p:cNvSpPr>
            <a:spLocks noGrp="1"/>
          </p:cNvSpPr>
          <p:nvPr>
            <p:ph type="title"/>
          </p:nvPr>
        </p:nvSpPr>
        <p:spPr/>
        <p:txBody>
          <a:bodyPr/>
          <a:lstStyle/>
          <a:p>
            <a:r>
              <a:rPr lang="en-US" b="1" dirty="0" smtClean="0"/>
              <a:t>4. Table Layout</a:t>
            </a:r>
            <a:endParaRPr lang="en-US" b="1"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628774"/>
            <a:ext cx="4497387" cy="3946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701" y="1284287"/>
            <a:ext cx="3246438" cy="5178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0575" y="1744660"/>
            <a:ext cx="2562225" cy="44402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7724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43805" y="7812387"/>
            <a:ext cx="1527162" cy="440855"/>
          </a:xfrm>
        </p:spPr>
        <p:txBody>
          <a:bodyPr/>
          <a:lstStyle/>
          <a:p>
            <a:fld id="{DFAE896F-0951-44F5-BC4B-25E8063B1021}" type="datetime3">
              <a:rPr lang="en-US" sz="1200" b="1" smtClean="0">
                <a:latin typeface="Times New Roman" panose="02020603050405020304" pitchFamily="18" charset="0"/>
                <a:cs typeface="Times New Roman" panose="02020603050405020304" pitchFamily="18" charset="0"/>
              </a:rPr>
              <a:pPr/>
              <a:t>26 April 2022</a:t>
            </a:fld>
            <a:endParaRPr lang="en-US" b="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IN" dirty="0" err="1" smtClean="0"/>
              <a:t>Dept</a:t>
            </a:r>
            <a:r>
              <a:rPr lang="en-IN" dirty="0" smtClean="0"/>
              <a:t> of  ISE,SAPTHAGIRI COLLEGE OF ENGINEERING</a:t>
            </a:r>
            <a:endParaRPr lang="en-US" dirty="0"/>
          </a:p>
        </p:txBody>
      </p:sp>
      <p:sp>
        <p:nvSpPr>
          <p:cNvPr id="6" name="Slide Number Placeholder 5"/>
          <p:cNvSpPr>
            <a:spLocks noGrp="1"/>
          </p:cNvSpPr>
          <p:nvPr>
            <p:ph type="sldNum" sz="quarter" idx="12"/>
          </p:nvPr>
        </p:nvSpPr>
        <p:spPr>
          <a:xfrm>
            <a:off x="13485648" y="7799594"/>
            <a:ext cx="454235" cy="440855"/>
          </a:xfrm>
        </p:spPr>
        <p:txBody>
          <a:bodyPr/>
          <a:lstStyle/>
          <a:p>
            <a:fld id="{6113E31D-E2AB-40D1-8B51-AFA5AFEF393A}" type="slidenum">
              <a:rPr lang="en-US" sz="1200" b="1" smtClean="0">
                <a:latin typeface="Times New Roman" panose="02020603050405020304" pitchFamily="18" charset="0"/>
                <a:cs typeface="Times New Roman" panose="02020603050405020304" pitchFamily="18" charset="0"/>
              </a:rPr>
              <a:pPr/>
              <a:t>22</a:t>
            </a:fld>
            <a:endParaRPr lang="en-US" sz="1200" b="1"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870300" y="275686"/>
            <a:ext cx="10703157" cy="868412"/>
          </a:xfrm>
        </p:spPr>
        <p:txBody>
          <a:bodyPr>
            <a:normAutofit/>
          </a:bodyPr>
          <a:lstStyle/>
          <a:p>
            <a:pPr algn="ctr"/>
            <a:r>
              <a:rPr lang="en-US" sz="4000" dirty="0" smtClean="0">
                <a:solidFill>
                  <a:schemeClr val="accent2">
                    <a:lumMod val="50000"/>
                  </a:schemeClr>
                </a:solidFill>
                <a:effectLst>
                  <a:outerShdw blurRad="38100" dist="38100" dir="2700000" algn="tl">
                    <a:srgbClr val="000000">
                      <a:alpha val="43137"/>
                    </a:srgbClr>
                  </a:outerShdw>
                </a:effectLst>
                <a:latin typeface="Algerian" panose="04020705040A02060702" pitchFamily="82" charset="0"/>
              </a:rPr>
              <a:t>    </a:t>
            </a:r>
            <a:endParaRPr lang="en-IN" sz="4000" dirty="0">
              <a:solidFill>
                <a:schemeClr val="accent2">
                  <a:lumMod val="50000"/>
                </a:schemeClr>
              </a:solidFill>
              <a:effectLst>
                <a:outerShdw blurRad="38100" dist="38100" dir="2700000" algn="tl">
                  <a:srgbClr val="000000">
                    <a:alpha val="43137"/>
                  </a:srgbClr>
                </a:outerShdw>
              </a:effectLst>
              <a:latin typeface="Algerian" panose="04020705040A02060702" pitchFamily="82" charset="0"/>
            </a:endParaRPr>
          </a:p>
        </p:txBody>
      </p:sp>
      <p:sp>
        <p:nvSpPr>
          <p:cNvPr id="7" name="Rectangle 6"/>
          <p:cNvSpPr/>
          <p:nvPr/>
        </p:nvSpPr>
        <p:spPr>
          <a:xfrm>
            <a:off x="1334240" y="678934"/>
            <a:ext cx="9545755" cy="523220"/>
          </a:xfrm>
          <a:prstGeom prst="rect">
            <a:avLst/>
          </a:prstGeom>
        </p:spPr>
        <p:txBody>
          <a:bodyPr wrap="none">
            <a:spAutoFit/>
          </a:bodyPr>
          <a:lstStyle/>
          <a:p>
            <a:r>
              <a:rPr lang="en-US" sz="2800" dirty="0"/>
              <a:t>INSTALLING AND RUNNING APPLICATIONS ON ANDROID STUDIO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220" y="2159000"/>
            <a:ext cx="1001077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037565" y="1491734"/>
            <a:ext cx="5069552" cy="523220"/>
          </a:xfrm>
          <a:prstGeom prst="rect">
            <a:avLst/>
          </a:prstGeom>
        </p:spPr>
        <p:txBody>
          <a:bodyPr wrap="square">
            <a:spAutoFit/>
          </a:bodyPr>
          <a:lstStyle/>
          <a:p>
            <a:r>
              <a:rPr lang="en-US" sz="2800" dirty="0">
                <a:solidFill>
                  <a:srgbClr val="FF0000"/>
                </a:solidFill>
              </a:rPr>
              <a:t>Step 1 - System </a:t>
            </a:r>
            <a:r>
              <a:rPr lang="en-US" sz="2800" dirty="0" smtClean="0">
                <a:solidFill>
                  <a:srgbClr val="FF0000"/>
                </a:solidFill>
              </a:rPr>
              <a:t>Requirements:</a:t>
            </a:r>
            <a:endParaRPr lang="en-US" sz="2800" dirty="0">
              <a:solidFill>
                <a:srgbClr val="FF0000"/>
              </a:solidFill>
            </a:endParaRPr>
          </a:p>
        </p:txBody>
      </p:sp>
    </p:spTree>
    <p:extLst>
      <p:ext uri="{BB962C8B-B14F-4D97-AF65-F5344CB8AC3E}">
        <p14:creationId xmlns:p14="http://schemas.microsoft.com/office/powerpoint/2010/main" val="13491459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23</a:t>
            </a:fld>
            <a:endParaRPr lang="en-US" dirty="0"/>
          </a:p>
        </p:txBody>
      </p:sp>
      <p:sp>
        <p:nvSpPr>
          <p:cNvPr id="6" name="Title 5"/>
          <p:cNvSpPr>
            <a:spLocks noGrp="1"/>
          </p:cNvSpPr>
          <p:nvPr>
            <p:ph type="title"/>
          </p:nvPr>
        </p:nvSpPr>
        <p:spPr/>
        <p:txBody>
          <a:bodyPr/>
          <a:lstStyle/>
          <a:p>
            <a:r>
              <a:rPr lang="en-US" dirty="0"/>
              <a:t>System Requirements</a:t>
            </a:r>
          </a:p>
        </p:txBody>
      </p:sp>
      <p:sp>
        <p:nvSpPr>
          <p:cNvPr id="7" name="Rectangle 6"/>
          <p:cNvSpPr/>
          <p:nvPr/>
        </p:nvSpPr>
        <p:spPr>
          <a:xfrm>
            <a:off x="958850" y="1957338"/>
            <a:ext cx="11588750" cy="2308324"/>
          </a:xfrm>
          <a:prstGeom prst="rect">
            <a:avLst/>
          </a:prstGeom>
        </p:spPr>
        <p:txBody>
          <a:bodyPr wrap="square">
            <a:spAutoFit/>
          </a:bodyPr>
          <a:lstStyle/>
          <a:p>
            <a:r>
              <a:rPr lang="en-US" sz="2400" dirty="0"/>
              <a:t>The required tools to develop Android applications are open source and can be downloaded from </a:t>
            </a:r>
            <a:r>
              <a:rPr lang="en-US" sz="2400" dirty="0" smtClean="0"/>
              <a:t>the </a:t>
            </a:r>
            <a:r>
              <a:rPr lang="en-US" sz="2400" dirty="0"/>
              <a:t>Web. Following is the list of software's you will need before you start your Android application </a:t>
            </a:r>
            <a:r>
              <a:rPr lang="en-US" sz="2400" dirty="0" smtClean="0"/>
              <a:t>programming</a:t>
            </a:r>
            <a:r>
              <a:rPr lang="en-US" sz="2400" dirty="0"/>
              <a:t>.</a:t>
            </a:r>
          </a:p>
          <a:p>
            <a:pPr marL="800100" lvl="1" indent="-342900">
              <a:buFont typeface="Arial" pitchFamily="34" charset="0"/>
              <a:buChar char="•"/>
            </a:pPr>
            <a:r>
              <a:rPr lang="en-US" sz="2400" dirty="0"/>
              <a:t>Java JDK5 or later version</a:t>
            </a:r>
          </a:p>
          <a:p>
            <a:pPr marL="800100" lvl="1" indent="-342900">
              <a:buFont typeface="Arial" pitchFamily="34" charset="0"/>
              <a:buChar char="•"/>
            </a:pPr>
            <a:r>
              <a:rPr lang="en-US" sz="2400" dirty="0"/>
              <a:t>Java Runtime Environment (JRE) 6</a:t>
            </a:r>
          </a:p>
          <a:p>
            <a:pPr marL="800100" lvl="1" indent="-342900">
              <a:buFont typeface="Arial" pitchFamily="34" charset="0"/>
              <a:buChar char="•"/>
            </a:pPr>
            <a:r>
              <a:rPr lang="en-US" sz="2400" dirty="0"/>
              <a:t>Android Studio</a:t>
            </a:r>
          </a:p>
        </p:txBody>
      </p:sp>
    </p:spTree>
    <p:extLst>
      <p:ext uri="{BB962C8B-B14F-4D97-AF65-F5344CB8AC3E}">
        <p14:creationId xmlns:p14="http://schemas.microsoft.com/office/powerpoint/2010/main" val="1443646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24</a:t>
            </a:fld>
            <a:endParaRPr lang="en-US" dirty="0"/>
          </a:p>
        </p:txBody>
      </p:sp>
      <p:sp>
        <p:nvSpPr>
          <p:cNvPr id="6" name="Title 5"/>
          <p:cNvSpPr>
            <a:spLocks noGrp="1"/>
          </p:cNvSpPr>
          <p:nvPr>
            <p:ph type="title"/>
          </p:nvPr>
        </p:nvSpPr>
        <p:spPr/>
        <p:txBody>
          <a:bodyPr>
            <a:normAutofit fontScale="90000"/>
          </a:bodyPr>
          <a:lstStyle/>
          <a:p>
            <a:r>
              <a:rPr lang="en-US" dirty="0"/>
              <a:t>Installing the Java Development Kit on Windows</a:t>
            </a:r>
          </a:p>
        </p:txBody>
      </p:sp>
      <p:sp>
        <p:nvSpPr>
          <p:cNvPr id="7" name="Rectangle 6"/>
          <p:cNvSpPr/>
          <p:nvPr/>
        </p:nvSpPr>
        <p:spPr>
          <a:xfrm>
            <a:off x="1371051" y="1479034"/>
            <a:ext cx="10796097" cy="52322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sz="2800" dirty="0"/>
              <a:t>http://www.oracle.com/technetwork/java/javase/downloads/index.html</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051" y="2227679"/>
            <a:ext cx="11563350" cy="54673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48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25</a:t>
            </a:fld>
            <a:endParaRPr lang="en-US" dirty="0"/>
          </a:p>
        </p:txBody>
      </p:sp>
      <p:sp>
        <p:nvSpPr>
          <p:cNvPr id="6" name="Title 5"/>
          <p:cNvSpPr>
            <a:spLocks noGrp="1"/>
          </p:cNvSpPr>
          <p:nvPr>
            <p:ph type="title"/>
          </p:nvPr>
        </p:nvSpPr>
        <p:spPr/>
        <p:txBody>
          <a:bodyPr>
            <a:normAutofit fontScale="90000"/>
          </a:bodyPr>
          <a:lstStyle/>
          <a:p>
            <a:r>
              <a:rPr lang="en-US" b="1" dirty="0"/>
              <a:t>Configuring Environmental Variables on Windows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1227699"/>
            <a:ext cx="11023599" cy="6566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H="1" flipV="1">
            <a:off x="7620000" y="1816100"/>
            <a:ext cx="4787900" cy="952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887199" y="2768600"/>
            <a:ext cx="1905001" cy="1754326"/>
          </a:xfrm>
          <a:prstGeom prst="rect">
            <a:avLst/>
          </a:prstGeom>
          <a:noFill/>
        </p:spPr>
        <p:txBody>
          <a:bodyPr wrap="square" rtlCol="0">
            <a:spAutoFit/>
          </a:bodyPr>
          <a:lstStyle/>
          <a:p>
            <a:r>
              <a:rPr lang="en-US" dirty="0" smtClean="0"/>
              <a:t>Control </a:t>
            </a:r>
            <a:r>
              <a:rPr lang="en-US" dirty="0" err="1" smtClean="0"/>
              <a:t>panel</a:t>
            </a:r>
            <a:r>
              <a:rPr lang="en-US" dirty="0" err="1" smtClean="0">
                <a:sym typeface="Wingdings" pitchFamily="2" charset="2"/>
              </a:rPr>
              <a:t>System</a:t>
            </a:r>
            <a:r>
              <a:rPr lang="en-US" dirty="0" smtClean="0">
                <a:sym typeface="Wingdings" pitchFamily="2" charset="2"/>
              </a:rPr>
              <a:t> and </a:t>
            </a:r>
            <a:r>
              <a:rPr lang="en-US" dirty="0" err="1" smtClean="0">
                <a:sym typeface="Wingdings" pitchFamily="2" charset="2"/>
              </a:rPr>
              <a:t>SecuritySystemAdvanced</a:t>
            </a:r>
            <a:r>
              <a:rPr lang="en-US" dirty="0" smtClean="0">
                <a:sym typeface="Wingdings" pitchFamily="2" charset="2"/>
              </a:rPr>
              <a:t> System setting</a:t>
            </a:r>
            <a:endParaRPr lang="en-US" dirty="0"/>
          </a:p>
        </p:txBody>
      </p:sp>
    </p:spTree>
    <p:extLst>
      <p:ext uri="{BB962C8B-B14F-4D97-AF65-F5344CB8AC3E}">
        <p14:creationId xmlns:p14="http://schemas.microsoft.com/office/powerpoint/2010/main" val="2822249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26</a:t>
            </a:fld>
            <a:endParaRPr lang="en-US" dirty="0"/>
          </a:p>
        </p:txBody>
      </p:sp>
      <p:sp>
        <p:nvSpPr>
          <p:cNvPr id="6" name="Title 5"/>
          <p:cNvSpPr>
            <a:spLocks noGrp="1"/>
          </p:cNvSpPr>
          <p:nvPr>
            <p:ph type="title"/>
          </p:nvPr>
        </p:nvSpPr>
        <p:spPr/>
        <p:txBody>
          <a:bodyPr/>
          <a:lstStyle/>
          <a:p>
            <a:r>
              <a:rPr lang="en-US" dirty="0" smtClean="0"/>
              <a:t>SELECT ENVIRONMENT VARIABLE</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488" y="1078506"/>
            <a:ext cx="5624512" cy="6158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550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27</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088" y="1388222"/>
            <a:ext cx="5389418" cy="5914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6178" y="1727200"/>
            <a:ext cx="6535621" cy="221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8555" y="3942136"/>
            <a:ext cx="6616845" cy="336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7043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28</a:t>
            </a:fld>
            <a:endParaRPr lang="en-US" dirty="0"/>
          </a:p>
        </p:txBody>
      </p:sp>
      <p:sp>
        <p:nvSpPr>
          <p:cNvPr id="6" name="Title 5"/>
          <p:cNvSpPr>
            <a:spLocks noGrp="1"/>
          </p:cNvSpPr>
          <p:nvPr>
            <p:ph type="title"/>
          </p:nvPr>
        </p:nvSpPr>
        <p:spPr/>
        <p:txBody>
          <a:bodyPr/>
          <a:lstStyle/>
          <a:p>
            <a:r>
              <a:rPr lang="en-US" b="1" dirty="0"/>
              <a:t>Installing Android Studio</a:t>
            </a:r>
          </a:p>
        </p:txBody>
      </p:sp>
      <p:sp>
        <p:nvSpPr>
          <p:cNvPr id="7" name="Rectangle 6"/>
          <p:cNvSpPr/>
          <p:nvPr/>
        </p:nvSpPr>
        <p:spPr>
          <a:xfrm>
            <a:off x="1437934" y="2825234"/>
            <a:ext cx="10752752" cy="646331"/>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sz="3600" dirty="0"/>
              <a:t>http://developer.android.com/sdk/installing/studio.html</a:t>
            </a:r>
          </a:p>
        </p:txBody>
      </p:sp>
    </p:spTree>
    <p:extLst>
      <p:ext uri="{BB962C8B-B14F-4D97-AF65-F5344CB8AC3E}">
        <p14:creationId xmlns:p14="http://schemas.microsoft.com/office/powerpoint/2010/main" val="2089159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29</a:t>
            </a:fld>
            <a:endParaRPr lang="en-US" dirty="0"/>
          </a:p>
        </p:txBody>
      </p:sp>
      <p:sp>
        <p:nvSpPr>
          <p:cNvPr id="6" name="Title 5"/>
          <p:cNvSpPr>
            <a:spLocks noGrp="1"/>
          </p:cNvSpPr>
          <p:nvPr>
            <p:ph type="title"/>
          </p:nvPr>
        </p:nvSpPr>
        <p:spPr/>
        <p:txBody>
          <a:bodyPr/>
          <a:lstStyle/>
          <a:p>
            <a:r>
              <a:rPr lang="en-US" dirty="0"/>
              <a:t>Step 2 - Setup Android Studio</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1406526"/>
            <a:ext cx="15539306"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1" y="2904815"/>
            <a:ext cx="10795000" cy="465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0261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a:t>
            </a:fld>
            <a:endParaRPr lang="en-US" dirty="0"/>
          </a:p>
        </p:txBody>
      </p:sp>
      <p:sp>
        <p:nvSpPr>
          <p:cNvPr id="6" name="Title 5"/>
          <p:cNvSpPr>
            <a:spLocks noGrp="1"/>
          </p:cNvSpPr>
          <p:nvPr>
            <p:ph type="title"/>
          </p:nvPr>
        </p:nvSpPr>
        <p:spPr/>
        <p:txBody>
          <a:bodyPr/>
          <a:lstStyle/>
          <a:p>
            <a:r>
              <a:rPr lang="en-US" b="1" dirty="0"/>
              <a:t>Why develop apps for Android?</a:t>
            </a:r>
          </a:p>
        </p:txBody>
      </p:sp>
      <p:sp>
        <p:nvSpPr>
          <p:cNvPr id="7" name="Rectangle 6"/>
          <p:cNvSpPr/>
          <p:nvPr/>
        </p:nvSpPr>
        <p:spPr>
          <a:xfrm>
            <a:off x="882650" y="1329035"/>
            <a:ext cx="12325350" cy="2246769"/>
          </a:xfrm>
          <a:prstGeom prst="rect">
            <a:avLst/>
          </a:prstGeom>
        </p:spPr>
        <p:txBody>
          <a:bodyPr wrap="square">
            <a:spAutoFit/>
          </a:bodyPr>
          <a:lstStyle/>
          <a:p>
            <a:r>
              <a:rPr lang="en-US" sz="2800" dirty="0"/>
              <a:t>Apps are developed for a variety of reasons: </a:t>
            </a:r>
            <a:endParaRPr lang="en-US" sz="2800" dirty="0" smtClean="0"/>
          </a:p>
          <a:p>
            <a:pPr marL="914400" lvl="1" indent="-457200">
              <a:buFont typeface="Arial" pitchFamily="34" charset="0"/>
              <a:buChar char="•"/>
            </a:pPr>
            <a:r>
              <a:rPr lang="en-US" sz="2800" dirty="0"/>
              <a:t>A</a:t>
            </a:r>
            <a:r>
              <a:rPr lang="en-US" sz="2800" dirty="0" smtClean="0"/>
              <a:t>ddressing </a:t>
            </a:r>
            <a:r>
              <a:rPr lang="en-US" sz="2800" dirty="0"/>
              <a:t>business requirements, </a:t>
            </a:r>
            <a:endParaRPr lang="en-US" sz="2800" dirty="0" smtClean="0"/>
          </a:p>
          <a:p>
            <a:pPr marL="914400" lvl="1" indent="-457200">
              <a:buFont typeface="Arial" pitchFamily="34" charset="0"/>
              <a:buChar char="•"/>
            </a:pPr>
            <a:r>
              <a:rPr lang="en-US" sz="2800" dirty="0"/>
              <a:t>B</a:t>
            </a:r>
            <a:r>
              <a:rPr lang="en-US" sz="2800" dirty="0" smtClean="0"/>
              <a:t>uilding </a:t>
            </a:r>
            <a:r>
              <a:rPr lang="en-US" sz="2800" dirty="0"/>
              <a:t>new services, </a:t>
            </a:r>
            <a:endParaRPr lang="en-US" sz="2800" dirty="0" smtClean="0"/>
          </a:p>
          <a:p>
            <a:pPr marL="914400" lvl="1" indent="-457200">
              <a:buFont typeface="Arial" pitchFamily="34" charset="0"/>
              <a:buChar char="•"/>
            </a:pPr>
            <a:r>
              <a:rPr lang="en-US" sz="2800" dirty="0" smtClean="0"/>
              <a:t>Creating </a:t>
            </a:r>
            <a:r>
              <a:rPr lang="en-US" sz="2800" dirty="0"/>
              <a:t>new businesses, and </a:t>
            </a:r>
            <a:endParaRPr lang="en-US" sz="2800" dirty="0" smtClean="0"/>
          </a:p>
          <a:p>
            <a:pPr marL="914400" lvl="1" indent="-457200">
              <a:buFont typeface="Arial" pitchFamily="34" charset="0"/>
              <a:buChar char="•"/>
            </a:pPr>
            <a:r>
              <a:rPr lang="en-US" sz="2800" dirty="0"/>
              <a:t>P</a:t>
            </a:r>
            <a:r>
              <a:rPr lang="en-US" sz="2800" dirty="0" smtClean="0"/>
              <a:t>roviding </a:t>
            </a:r>
            <a:r>
              <a:rPr lang="en-US" sz="2800" dirty="0"/>
              <a:t>games and other types of content for users. </a:t>
            </a:r>
          </a:p>
        </p:txBody>
      </p:sp>
    </p:spTree>
    <p:extLst>
      <p:ext uri="{BB962C8B-B14F-4D97-AF65-F5344CB8AC3E}">
        <p14:creationId xmlns:p14="http://schemas.microsoft.com/office/powerpoint/2010/main" val="7210159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30</a:t>
            </a:fld>
            <a:endParaRPr lang="en-US" dirty="0"/>
          </a:p>
        </p:txBody>
      </p:sp>
      <p:sp>
        <p:nvSpPr>
          <p:cNvPr id="6" name="Title 5"/>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965200"/>
            <a:ext cx="13011150" cy="656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852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31</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320800"/>
            <a:ext cx="12954000" cy="675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60400" y="204232"/>
            <a:ext cx="10769600" cy="584775"/>
          </a:xfrm>
          <a:prstGeom prst="rect">
            <a:avLst/>
          </a:prstGeom>
          <a:noFill/>
        </p:spPr>
        <p:txBody>
          <a:bodyPr wrap="square" rtlCol="0">
            <a:spAutoFit/>
          </a:bodyPr>
          <a:lstStyle/>
          <a:p>
            <a:r>
              <a:rPr lang="en-US" sz="3200" dirty="0" smtClean="0"/>
              <a:t>After downloaded the android studio ,click the exe file</a:t>
            </a:r>
            <a:endParaRPr lang="en-US" sz="3200" dirty="0"/>
          </a:p>
        </p:txBody>
      </p:sp>
    </p:spTree>
    <p:extLst>
      <p:ext uri="{BB962C8B-B14F-4D97-AF65-F5344CB8AC3E}">
        <p14:creationId xmlns:p14="http://schemas.microsoft.com/office/powerpoint/2010/main" val="21533907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32</a:t>
            </a:fld>
            <a:endParaRPr lang="en-US" dirty="0"/>
          </a:p>
        </p:txBody>
      </p:sp>
      <p:sp>
        <p:nvSpPr>
          <p:cNvPr id="6" name="Title 5"/>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838" y="1409700"/>
            <a:ext cx="10126662" cy="523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294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33</a:t>
            </a:fld>
            <a:endParaRPr lang="en-US" dirty="0"/>
          </a:p>
        </p:txBody>
      </p:sp>
      <p:sp>
        <p:nvSpPr>
          <p:cNvPr id="6" name="Title 5"/>
          <p:cNvSpPr>
            <a:spLocks noGrp="1"/>
          </p:cNvSpPr>
          <p:nvPr>
            <p:ph type="title"/>
          </p:nvPr>
        </p:nvSpPr>
        <p:spPr/>
        <p:txBody>
          <a:bodyPr/>
          <a:lstStyle/>
          <a:p>
            <a:r>
              <a:rPr lang="en-US" dirty="0" smtClean="0">
                <a:solidFill>
                  <a:srgbClr val="FF0000"/>
                </a:solidFill>
              </a:rPr>
              <a:t>Click next button</a:t>
            </a:r>
            <a:endParaRPr lang="en-US" dirty="0">
              <a:solidFill>
                <a:srgbClr val="FF00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900" y="1397000"/>
            <a:ext cx="7770813" cy="565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21940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34</a:t>
            </a:fld>
            <a:endParaRPr lang="en-US" dirty="0"/>
          </a:p>
        </p:txBody>
      </p:sp>
      <p:sp>
        <p:nvSpPr>
          <p:cNvPr id="6" name="Title 5"/>
          <p:cNvSpPr>
            <a:spLocks noGrp="1"/>
          </p:cNvSpPr>
          <p:nvPr>
            <p:ph type="title"/>
          </p:nvPr>
        </p:nvSpPr>
        <p:spPr/>
        <p:txBody>
          <a:bodyPr/>
          <a:lstStyle/>
          <a:p>
            <a:r>
              <a:rPr lang="en-US" dirty="0" smtClean="0">
                <a:solidFill>
                  <a:srgbClr val="FF0000"/>
                </a:solidFill>
              </a:rPr>
              <a:t>Click Next</a:t>
            </a:r>
            <a:endParaRPr lang="en-US" dirty="0">
              <a:solidFill>
                <a:srgbClr val="FF0000"/>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1333500"/>
            <a:ext cx="10185400" cy="612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49092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35</a:t>
            </a:fld>
            <a:endParaRPr lang="en-US" dirty="0"/>
          </a:p>
        </p:txBody>
      </p:sp>
      <p:sp>
        <p:nvSpPr>
          <p:cNvPr id="6" name="Title 5"/>
          <p:cNvSpPr>
            <a:spLocks noGrp="1"/>
          </p:cNvSpPr>
          <p:nvPr>
            <p:ph type="title"/>
          </p:nvPr>
        </p:nvSpPr>
        <p:spPr/>
        <p:txBody>
          <a:bodyPr/>
          <a:lstStyle/>
          <a:p>
            <a:r>
              <a:rPr lang="en-US" dirty="0" smtClean="0"/>
              <a:t>Click Next</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600200"/>
            <a:ext cx="7245350" cy="527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692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36</a:t>
            </a:fld>
            <a:endParaRPr lang="en-US" dirty="0"/>
          </a:p>
        </p:txBody>
      </p:sp>
      <p:sp>
        <p:nvSpPr>
          <p:cNvPr id="6" name="Title 5"/>
          <p:cNvSpPr>
            <a:spLocks noGrp="1"/>
          </p:cNvSpPr>
          <p:nvPr>
            <p:ph type="title"/>
          </p:nvPr>
        </p:nvSpPr>
        <p:spPr/>
        <p:txBody>
          <a:bodyPr/>
          <a:lstStyle/>
          <a:p>
            <a:r>
              <a:rPr lang="en-US" dirty="0" smtClean="0">
                <a:solidFill>
                  <a:srgbClr val="FF0000"/>
                </a:solidFill>
              </a:rPr>
              <a:t>Click install</a:t>
            </a:r>
            <a:endParaRPr lang="en-US"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163" y="1816100"/>
            <a:ext cx="5896207"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1327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37</a:t>
            </a:fld>
            <a:endParaRPr lang="en-US" dirty="0"/>
          </a:p>
        </p:txBody>
      </p:sp>
      <p:sp>
        <p:nvSpPr>
          <p:cNvPr id="6" name="Title 5"/>
          <p:cNvSpPr>
            <a:spLocks noGrp="1"/>
          </p:cNvSpPr>
          <p:nvPr>
            <p:ph type="title"/>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413" y="1633538"/>
            <a:ext cx="6630988" cy="485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1311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38</a:t>
            </a:fld>
            <a:endParaRPr lang="en-US" dirty="0"/>
          </a:p>
        </p:txBody>
      </p:sp>
      <p:sp>
        <p:nvSpPr>
          <p:cNvPr id="6" name="Title 5"/>
          <p:cNvSpPr>
            <a:spLocks noGrp="1"/>
          </p:cNvSpPr>
          <p:nvPr>
            <p:ph type="title"/>
          </p:nvPr>
        </p:nvSpPr>
        <p:spPr/>
        <p:txBody>
          <a:bodyPr/>
          <a:lstStyle/>
          <a:p>
            <a:endParaRPr 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900" y="1409700"/>
            <a:ext cx="7200900" cy="535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711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39</a:t>
            </a:fld>
            <a:endParaRPr lang="en-US" dirty="0"/>
          </a:p>
        </p:txBody>
      </p:sp>
      <p:sp>
        <p:nvSpPr>
          <p:cNvPr id="6" name="Title 5"/>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800" y="1435100"/>
            <a:ext cx="8216900" cy="591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342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4</a:t>
            </a:fld>
            <a:endParaRPr lang="en-US" dirty="0"/>
          </a:p>
        </p:txBody>
      </p:sp>
      <p:sp>
        <p:nvSpPr>
          <p:cNvPr id="6" name="Title 5"/>
          <p:cNvSpPr>
            <a:spLocks noGrp="1"/>
          </p:cNvSpPr>
          <p:nvPr>
            <p:ph type="title"/>
          </p:nvPr>
        </p:nvSpPr>
        <p:spPr/>
        <p:txBody>
          <a:bodyPr/>
          <a:lstStyle/>
          <a:p>
            <a:r>
              <a:rPr lang="en-US" dirty="0"/>
              <a:t>Android </a:t>
            </a:r>
            <a:r>
              <a:rPr lang="en-US" dirty="0" smtClean="0">
                <a:solidFill>
                  <a:srgbClr val="FF0000"/>
                </a:solidFill>
              </a:rPr>
              <a:t>S</a:t>
            </a:r>
            <a:r>
              <a:rPr lang="en-US" dirty="0" smtClean="0"/>
              <a:t>oftware </a:t>
            </a:r>
            <a:r>
              <a:rPr lang="en-US" dirty="0" smtClean="0">
                <a:solidFill>
                  <a:srgbClr val="FF0000"/>
                </a:solidFill>
              </a:rPr>
              <a:t>D</a:t>
            </a:r>
            <a:r>
              <a:rPr lang="en-US" dirty="0" smtClean="0"/>
              <a:t>evelopment </a:t>
            </a:r>
            <a:r>
              <a:rPr lang="en-US" dirty="0" smtClean="0">
                <a:solidFill>
                  <a:srgbClr val="FF0000"/>
                </a:solidFill>
              </a:rPr>
              <a:t>K</a:t>
            </a:r>
            <a:r>
              <a:rPr lang="en-US" dirty="0" smtClean="0"/>
              <a:t>it </a:t>
            </a:r>
            <a:r>
              <a:rPr lang="en-US" dirty="0"/>
              <a:t>(SDK)</a:t>
            </a:r>
          </a:p>
        </p:txBody>
      </p:sp>
      <p:sp>
        <p:nvSpPr>
          <p:cNvPr id="7" name="Rectangle 6"/>
          <p:cNvSpPr/>
          <p:nvPr/>
        </p:nvSpPr>
        <p:spPr>
          <a:xfrm>
            <a:off x="2025650" y="1735772"/>
            <a:ext cx="11576050" cy="5693866"/>
          </a:xfrm>
          <a:prstGeom prst="rect">
            <a:avLst/>
          </a:prstGeom>
        </p:spPr>
        <p:txBody>
          <a:bodyPr wrap="square">
            <a:spAutoFit/>
          </a:bodyPr>
          <a:lstStyle/>
          <a:p>
            <a:pPr algn="just"/>
            <a:r>
              <a:rPr lang="en-US" sz="2800" dirty="0"/>
              <a:t>Android software development kit (SDK) to develop apps that take advantage of the </a:t>
            </a:r>
            <a:r>
              <a:rPr lang="en-US" sz="2800" dirty="0">
                <a:solidFill>
                  <a:srgbClr val="FF0000"/>
                </a:solidFill>
              </a:rPr>
              <a:t>Android operating system </a:t>
            </a:r>
            <a:r>
              <a:rPr lang="en-US" sz="2800" dirty="0"/>
              <a:t>and </a:t>
            </a:r>
            <a:r>
              <a:rPr lang="en-US" sz="2800" dirty="0">
                <a:solidFill>
                  <a:srgbClr val="FF0000"/>
                </a:solidFill>
              </a:rPr>
              <a:t>UI</a:t>
            </a:r>
            <a:r>
              <a:rPr lang="en-US" sz="2800" dirty="0"/>
              <a:t>. </a:t>
            </a:r>
            <a:endParaRPr lang="en-US" sz="2800" dirty="0" smtClean="0"/>
          </a:p>
          <a:p>
            <a:pPr algn="just"/>
            <a:r>
              <a:rPr lang="en-US" sz="2800" dirty="0" smtClean="0"/>
              <a:t>The </a:t>
            </a:r>
            <a:r>
              <a:rPr lang="en-US" sz="2800" dirty="0"/>
              <a:t>SDK includes a comprehensive set of development tools including </a:t>
            </a:r>
            <a:endParaRPr lang="en-US" sz="2800" dirty="0" smtClean="0"/>
          </a:p>
          <a:p>
            <a:pPr marL="1371600" lvl="2" indent="-457200" algn="just">
              <a:buFont typeface="Arial" pitchFamily="34" charset="0"/>
              <a:buChar char="•"/>
            </a:pPr>
            <a:r>
              <a:rPr lang="en-US" sz="2800" dirty="0" smtClean="0"/>
              <a:t>a </a:t>
            </a:r>
            <a:r>
              <a:rPr lang="en-US" sz="2800" dirty="0"/>
              <a:t>debugger, </a:t>
            </a:r>
            <a:endParaRPr lang="en-US" sz="2800" dirty="0" smtClean="0"/>
          </a:p>
          <a:p>
            <a:pPr marL="1371600" lvl="2" indent="-457200" algn="just">
              <a:buFont typeface="Arial" pitchFamily="34" charset="0"/>
              <a:buChar char="•"/>
            </a:pPr>
            <a:r>
              <a:rPr lang="en-US" sz="2800" dirty="0" smtClean="0"/>
              <a:t>software </a:t>
            </a:r>
            <a:r>
              <a:rPr lang="en-US" sz="2800" dirty="0"/>
              <a:t>libraries of prewritten code, </a:t>
            </a:r>
            <a:endParaRPr lang="en-US" sz="2800" dirty="0" smtClean="0"/>
          </a:p>
          <a:p>
            <a:pPr marL="1371600" lvl="2" indent="-457200" algn="just">
              <a:buFont typeface="Arial" pitchFamily="34" charset="0"/>
              <a:buChar char="•"/>
            </a:pPr>
            <a:r>
              <a:rPr lang="en-US" sz="2800" dirty="0" smtClean="0"/>
              <a:t>a </a:t>
            </a:r>
            <a:r>
              <a:rPr lang="en-US" sz="2800" dirty="0"/>
              <a:t>device emulator, </a:t>
            </a:r>
            <a:endParaRPr lang="en-US" sz="2800" dirty="0" smtClean="0"/>
          </a:p>
          <a:p>
            <a:pPr marL="1371600" lvl="2" indent="-457200" algn="just">
              <a:buFont typeface="Arial" pitchFamily="34" charset="0"/>
              <a:buChar char="•"/>
            </a:pPr>
            <a:r>
              <a:rPr lang="en-US" sz="2800" dirty="0" smtClean="0"/>
              <a:t>documentation</a:t>
            </a:r>
            <a:r>
              <a:rPr lang="en-US" sz="2800" dirty="0"/>
              <a:t>, </a:t>
            </a:r>
            <a:endParaRPr lang="en-US" sz="2800" dirty="0" smtClean="0"/>
          </a:p>
          <a:p>
            <a:pPr marL="1371600" lvl="2" indent="-457200" algn="just">
              <a:buFont typeface="Arial" pitchFamily="34" charset="0"/>
              <a:buChar char="•"/>
            </a:pPr>
            <a:r>
              <a:rPr lang="en-US" sz="2800" dirty="0" smtClean="0"/>
              <a:t>sample </a:t>
            </a:r>
            <a:r>
              <a:rPr lang="en-US" sz="2800" dirty="0"/>
              <a:t>code, and </a:t>
            </a:r>
            <a:r>
              <a:rPr lang="en-US" sz="2800" dirty="0" smtClean="0"/>
              <a:t>tutorials</a:t>
            </a:r>
          </a:p>
          <a:p>
            <a:pPr marL="457200" indent="-457200" algn="just">
              <a:buFont typeface="Arial" pitchFamily="34" charset="0"/>
              <a:buChar char="•"/>
            </a:pPr>
            <a:r>
              <a:rPr lang="en-US" sz="2800" dirty="0" smtClean="0"/>
              <a:t>To </a:t>
            </a:r>
            <a:r>
              <a:rPr lang="en-US" sz="2800" dirty="0"/>
              <a:t>develop apps using the SDK, </a:t>
            </a:r>
            <a:endParaRPr lang="en-US" sz="2800" dirty="0" smtClean="0"/>
          </a:p>
          <a:p>
            <a:pPr algn="just"/>
            <a:r>
              <a:rPr lang="en-US" sz="2800" dirty="0" smtClean="0"/>
              <a:t>        Use the </a:t>
            </a:r>
            <a:r>
              <a:rPr lang="en-US" sz="2800" dirty="0"/>
              <a:t>Java programming language for developing the app and Extensible </a:t>
            </a:r>
            <a:r>
              <a:rPr lang="en-US" sz="2800" dirty="0" smtClean="0"/>
              <a:t>  </a:t>
            </a:r>
          </a:p>
          <a:p>
            <a:pPr algn="just"/>
            <a:r>
              <a:rPr lang="en-US" sz="2800" dirty="0"/>
              <a:t> </a:t>
            </a:r>
            <a:r>
              <a:rPr lang="en-US" sz="2800" dirty="0" smtClean="0"/>
              <a:t>        Markup </a:t>
            </a:r>
            <a:r>
              <a:rPr lang="en-US" sz="2800" dirty="0"/>
              <a:t>Language (XML) files for describing data resources. </a:t>
            </a:r>
            <a:endParaRPr lang="en-US" sz="2800" dirty="0" smtClean="0"/>
          </a:p>
          <a:p>
            <a:pPr marL="457200" indent="-457200" algn="just">
              <a:buFont typeface="Arial" pitchFamily="34" charset="0"/>
              <a:buChar char="•"/>
            </a:pPr>
            <a:r>
              <a:rPr lang="en-US" sz="2800" dirty="0"/>
              <a:t>To help you develop your apps efficiently, Google offers a </a:t>
            </a:r>
            <a:r>
              <a:rPr lang="en-US" sz="2800" dirty="0">
                <a:solidFill>
                  <a:srgbClr val="FF0000"/>
                </a:solidFill>
              </a:rPr>
              <a:t>full Java Integrated Development Environment (IDE) </a:t>
            </a:r>
            <a:r>
              <a:rPr lang="en-US" sz="2800" dirty="0"/>
              <a:t>called </a:t>
            </a:r>
            <a:r>
              <a:rPr lang="en-US" sz="2800" dirty="0">
                <a:solidFill>
                  <a:srgbClr val="FF0000"/>
                </a:solidFill>
              </a:rPr>
              <a:t>Android Studio</a:t>
            </a:r>
            <a:endParaRPr lang="en-US" sz="2800" dirty="0" smtClean="0">
              <a:solidFill>
                <a:srgbClr val="FF0000"/>
              </a:solidFill>
            </a:endParaRPr>
          </a:p>
        </p:txBody>
      </p:sp>
    </p:spTree>
    <p:extLst>
      <p:ext uri="{BB962C8B-B14F-4D97-AF65-F5344CB8AC3E}">
        <p14:creationId xmlns:p14="http://schemas.microsoft.com/office/powerpoint/2010/main" val="31571434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40</a:t>
            </a:fld>
            <a:endParaRPr lang="en-US" dirty="0"/>
          </a:p>
        </p:txBody>
      </p:sp>
      <p:sp>
        <p:nvSpPr>
          <p:cNvPr id="6" name="Title 5"/>
          <p:cNvSpPr>
            <a:spLocks noGrp="1"/>
          </p:cNvSpPr>
          <p:nvPr>
            <p:ph type="title"/>
          </p:nvPr>
        </p:nvSpPr>
        <p:spPr/>
        <p:txBody>
          <a:bodyPr/>
          <a:lstStyle/>
          <a:p>
            <a:r>
              <a:rPr lang="en-US" dirty="0" smtClean="0">
                <a:solidFill>
                  <a:srgbClr val="FF0000"/>
                </a:solidFill>
              </a:rPr>
              <a:t>Create New Project</a:t>
            </a:r>
            <a:endParaRPr lang="en-US" dirty="0">
              <a:solidFill>
                <a:srgbClr val="FF0000"/>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828800"/>
            <a:ext cx="93091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H="1" flipV="1">
            <a:off x="8216900" y="4432300"/>
            <a:ext cx="3340100" cy="266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557000" y="4565650"/>
            <a:ext cx="1054100" cy="369332"/>
          </a:xfrm>
          <a:prstGeom prst="rect">
            <a:avLst/>
          </a:prstGeom>
          <a:noFill/>
        </p:spPr>
        <p:txBody>
          <a:bodyPr wrap="square" rtlCol="0">
            <a:spAutoFit/>
          </a:bodyPr>
          <a:lstStyle/>
          <a:p>
            <a:r>
              <a:rPr lang="en-US" dirty="0" smtClean="0"/>
              <a:t>click</a:t>
            </a:r>
            <a:endParaRPr lang="en-US" dirty="0"/>
          </a:p>
        </p:txBody>
      </p:sp>
    </p:spTree>
    <p:extLst>
      <p:ext uri="{BB962C8B-B14F-4D97-AF65-F5344CB8AC3E}">
        <p14:creationId xmlns:p14="http://schemas.microsoft.com/office/powerpoint/2010/main" val="19670316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5</a:t>
            </a:fld>
            <a:endParaRPr lang="en-US" dirty="0"/>
          </a:p>
        </p:txBody>
      </p:sp>
      <p:sp>
        <p:nvSpPr>
          <p:cNvPr id="6" name="Title 5"/>
          <p:cNvSpPr>
            <a:spLocks noGrp="1"/>
          </p:cNvSpPr>
          <p:nvPr>
            <p:ph type="title"/>
          </p:nvPr>
        </p:nvSpPr>
        <p:spPr/>
        <p:txBody>
          <a:bodyPr>
            <a:normAutofit/>
          </a:bodyPr>
          <a:lstStyle/>
          <a:p>
            <a:r>
              <a:rPr lang="en-US" dirty="0">
                <a:solidFill>
                  <a:srgbClr val="FF0000"/>
                </a:solidFill>
              </a:rPr>
              <a:t>Android </a:t>
            </a:r>
            <a:r>
              <a:rPr lang="en-US" dirty="0" smtClean="0">
                <a:solidFill>
                  <a:srgbClr val="FF0000"/>
                </a:solidFill>
              </a:rPr>
              <a:t>Architecture </a:t>
            </a:r>
            <a:endParaRPr lang="en-US"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50" y="1743075"/>
            <a:ext cx="461010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759450" y="1303804"/>
            <a:ext cx="7200900" cy="646331"/>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AutoNum type="arabicPeriod"/>
            </a:pPr>
            <a:r>
              <a:rPr lang="en-US" dirty="0" smtClean="0"/>
              <a:t>Apps</a:t>
            </a:r>
            <a:r>
              <a:rPr lang="en-US" dirty="0"/>
              <a:t>: Your apps live at this level, along with core system apps for email, </a:t>
            </a:r>
            <a:r>
              <a:rPr lang="en-US" dirty="0" smtClean="0"/>
              <a:t>  </a:t>
            </a:r>
          </a:p>
          <a:p>
            <a:r>
              <a:rPr lang="en-US" dirty="0"/>
              <a:t> </a:t>
            </a:r>
            <a:r>
              <a:rPr lang="en-US" dirty="0" smtClean="0"/>
              <a:t>      SMS </a:t>
            </a:r>
            <a:r>
              <a:rPr lang="en-US" dirty="0"/>
              <a:t>messaging, calendars, Internet browsing, or contacts.</a:t>
            </a:r>
          </a:p>
        </p:txBody>
      </p:sp>
      <p:cxnSp>
        <p:nvCxnSpPr>
          <p:cNvPr id="10" name="Straight Arrow Connector 9"/>
          <p:cNvCxnSpPr>
            <a:endCxn id="8" idx="1"/>
          </p:cNvCxnSpPr>
          <p:nvPr/>
        </p:nvCxnSpPr>
        <p:spPr>
          <a:xfrm flipV="1">
            <a:off x="5499100" y="1626970"/>
            <a:ext cx="260350" cy="323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13450" y="2141835"/>
            <a:ext cx="8172450" cy="240065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Java API Framework: All features of Android are available to developers through application programming interfaces (APIs) written in the Java language</a:t>
            </a:r>
            <a:r>
              <a:rPr lang="en-US" dirty="0" smtClean="0"/>
              <a:t>.</a:t>
            </a:r>
          </a:p>
          <a:p>
            <a:r>
              <a:rPr lang="en-US" dirty="0" smtClean="0"/>
              <a:t>following </a:t>
            </a:r>
            <a:r>
              <a:rPr lang="en-US" dirty="0"/>
              <a:t>APIs, which are useful for creating apps: </a:t>
            </a:r>
            <a:endParaRPr lang="en-US" dirty="0" smtClean="0"/>
          </a:p>
          <a:p>
            <a:pPr marL="1200150" lvl="2" indent="-285750">
              <a:buFont typeface="Arial" pitchFamily="34" charset="0"/>
              <a:buChar char="•"/>
            </a:pPr>
            <a:r>
              <a:rPr lang="en-US" sz="1600" dirty="0" smtClean="0">
                <a:solidFill>
                  <a:srgbClr val="FF0000"/>
                </a:solidFill>
              </a:rPr>
              <a:t>View </a:t>
            </a:r>
            <a:r>
              <a:rPr lang="en-US" sz="1600" dirty="0">
                <a:solidFill>
                  <a:srgbClr val="FF0000"/>
                </a:solidFill>
              </a:rPr>
              <a:t>System </a:t>
            </a:r>
            <a:r>
              <a:rPr lang="en-US" sz="1600" dirty="0"/>
              <a:t>used to build an app's UI, including </a:t>
            </a:r>
            <a:r>
              <a:rPr lang="en-US" sz="1600" dirty="0">
                <a:solidFill>
                  <a:srgbClr val="FF0000"/>
                </a:solidFill>
              </a:rPr>
              <a:t>lists, buttons, and menus</a:t>
            </a:r>
            <a:r>
              <a:rPr lang="en-US" sz="1600" dirty="0"/>
              <a:t>. </a:t>
            </a:r>
            <a:endParaRPr lang="en-US" sz="1600" dirty="0" smtClean="0"/>
          </a:p>
          <a:p>
            <a:pPr marL="1200150" lvl="2" indent="-285750">
              <a:buFont typeface="Arial" pitchFamily="34" charset="0"/>
              <a:buChar char="•"/>
            </a:pPr>
            <a:r>
              <a:rPr lang="en-US" sz="1600" dirty="0" smtClean="0">
                <a:solidFill>
                  <a:srgbClr val="FF0000"/>
                </a:solidFill>
              </a:rPr>
              <a:t>Resource </a:t>
            </a:r>
            <a:r>
              <a:rPr lang="en-US" sz="1600" dirty="0">
                <a:solidFill>
                  <a:srgbClr val="FF0000"/>
                </a:solidFill>
              </a:rPr>
              <a:t>Manager </a:t>
            </a:r>
            <a:r>
              <a:rPr lang="en-US" sz="1600" dirty="0"/>
              <a:t>used to access to non-code resources such as localized strings, </a:t>
            </a:r>
            <a:r>
              <a:rPr lang="en-US" sz="1600" dirty="0" smtClean="0"/>
              <a:t> </a:t>
            </a:r>
          </a:p>
          <a:p>
            <a:pPr lvl="2"/>
            <a:r>
              <a:rPr lang="en-US" sz="1600" dirty="0"/>
              <a:t> </a:t>
            </a:r>
            <a:r>
              <a:rPr lang="en-US" sz="1600" dirty="0" smtClean="0"/>
              <a:t>                                  graphics</a:t>
            </a:r>
            <a:r>
              <a:rPr lang="en-US" sz="1600" dirty="0"/>
              <a:t>, and layout files</a:t>
            </a:r>
            <a:r>
              <a:rPr lang="en-US" sz="1600" dirty="0" smtClean="0"/>
              <a:t>.</a:t>
            </a:r>
          </a:p>
          <a:p>
            <a:pPr marL="1200150" lvl="2" indent="-285750">
              <a:buFont typeface="Arial" pitchFamily="34" charset="0"/>
              <a:buChar char="•"/>
            </a:pPr>
            <a:r>
              <a:rPr lang="en-US" sz="1600" dirty="0" smtClean="0"/>
              <a:t> </a:t>
            </a:r>
            <a:r>
              <a:rPr lang="en-US" sz="1600" dirty="0">
                <a:solidFill>
                  <a:srgbClr val="FF0000"/>
                </a:solidFill>
              </a:rPr>
              <a:t>Notification Manager</a:t>
            </a:r>
            <a:r>
              <a:rPr lang="en-US" sz="1600" dirty="0"/>
              <a:t> used to display custom alerts in the status bar. </a:t>
            </a:r>
            <a:endParaRPr lang="en-US" sz="1600" dirty="0" smtClean="0"/>
          </a:p>
          <a:p>
            <a:pPr marL="1200150" lvl="2" indent="-285750">
              <a:buFont typeface="Arial" pitchFamily="34" charset="0"/>
              <a:buChar char="•"/>
            </a:pPr>
            <a:r>
              <a:rPr lang="en-US" sz="1600" dirty="0" smtClean="0">
                <a:solidFill>
                  <a:srgbClr val="FF0000"/>
                </a:solidFill>
              </a:rPr>
              <a:t>Activity </a:t>
            </a:r>
            <a:r>
              <a:rPr lang="en-US" sz="1600" dirty="0">
                <a:solidFill>
                  <a:srgbClr val="FF0000"/>
                </a:solidFill>
              </a:rPr>
              <a:t>Manager</a:t>
            </a:r>
            <a:r>
              <a:rPr lang="en-US" sz="1600" dirty="0"/>
              <a:t> that manages the lifecycle of apps. Content Providers that enable apps to access data from other apps.</a:t>
            </a:r>
          </a:p>
        </p:txBody>
      </p:sp>
      <p:cxnSp>
        <p:nvCxnSpPr>
          <p:cNvPr id="13" name="Straight Arrow Connector 12"/>
          <p:cNvCxnSpPr/>
          <p:nvPr/>
        </p:nvCxnSpPr>
        <p:spPr>
          <a:xfrm flipV="1">
            <a:off x="5629275" y="2616200"/>
            <a:ext cx="384175" cy="241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102350" y="4601865"/>
            <a:ext cx="8299450" cy="5232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400" dirty="0"/>
              <a:t>Many core Android system components and services are built from native code that require native libraries written in C and C++. These native libraries are available to apps through the Java API framework.</a:t>
            </a:r>
          </a:p>
        </p:txBody>
      </p:sp>
      <p:cxnSp>
        <p:nvCxnSpPr>
          <p:cNvPr id="16" name="Straight Arrow Connector 15"/>
          <p:cNvCxnSpPr>
            <a:endCxn id="14" idx="1"/>
          </p:cNvCxnSpPr>
          <p:nvPr/>
        </p:nvCxnSpPr>
        <p:spPr>
          <a:xfrm>
            <a:off x="5499100" y="3695700"/>
            <a:ext cx="603250" cy="1167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102350" y="5186660"/>
            <a:ext cx="8083550" cy="5232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400" dirty="0"/>
              <a:t>The HAL consists of multiple library modules, each of which implements an interface for a specific type of hardware component, </a:t>
            </a:r>
            <a:r>
              <a:rPr lang="en-US" sz="1400" dirty="0">
                <a:solidFill>
                  <a:srgbClr val="FF0000"/>
                </a:solidFill>
              </a:rPr>
              <a:t>such as the camera or </a:t>
            </a:r>
            <a:r>
              <a:rPr lang="en-US" sz="1400" dirty="0" err="1">
                <a:solidFill>
                  <a:srgbClr val="FF0000"/>
                </a:solidFill>
              </a:rPr>
              <a:t>bluetooth</a:t>
            </a:r>
            <a:r>
              <a:rPr lang="en-US" sz="1400" dirty="0">
                <a:solidFill>
                  <a:srgbClr val="FF0000"/>
                </a:solidFill>
              </a:rPr>
              <a:t> module.</a:t>
            </a:r>
          </a:p>
        </p:txBody>
      </p:sp>
      <p:cxnSp>
        <p:nvCxnSpPr>
          <p:cNvPr id="19" name="Straight Arrow Connector 18"/>
          <p:cNvCxnSpPr/>
          <p:nvPr/>
        </p:nvCxnSpPr>
        <p:spPr>
          <a:xfrm>
            <a:off x="5499100" y="4542492"/>
            <a:ext cx="514350" cy="778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102350" y="5875635"/>
            <a:ext cx="8083550" cy="58477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600" dirty="0"/>
              <a:t>Using a Linux kernel enables Android to take advantage of key security features and allows device manufacturers to develop hardware drivers for a </a:t>
            </a:r>
            <a:r>
              <a:rPr lang="en-US" sz="1600" dirty="0" err="1"/>
              <a:t>wellknown</a:t>
            </a:r>
            <a:r>
              <a:rPr lang="en-US" sz="1600" dirty="0"/>
              <a:t> kernel.</a:t>
            </a:r>
          </a:p>
        </p:txBody>
      </p:sp>
      <p:cxnSp>
        <p:nvCxnSpPr>
          <p:cNvPr id="22" name="Straight Arrow Connector 21"/>
          <p:cNvCxnSpPr>
            <a:endCxn id="20" idx="1"/>
          </p:cNvCxnSpPr>
          <p:nvPr/>
        </p:nvCxnSpPr>
        <p:spPr>
          <a:xfrm>
            <a:off x="5499100" y="5448270"/>
            <a:ext cx="603250" cy="7197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452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6</a:t>
            </a:fld>
            <a:endParaRPr lang="en-US" dirty="0"/>
          </a:p>
        </p:txBody>
      </p:sp>
      <p:sp>
        <p:nvSpPr>
          <p:cNvPr id="6" name="Title 5"/>
          <p:cNvSpPr>
            <a:spLocks noGrp="1"/>
          </p:cNvSpPr>
          <p:nvPr>
            <p:ph type="title"/>
          </p:nvPr>
        </p:nvSpPr>
        <p:spPr/>
        <p:txBody>
          <a:bodyPr/>
          <a:lstStyle/>
          <a:p>
            <a:r>
              <a:rPr lang="en-US" dirty="0"/>
              <a:t>Android versions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 y="1187450"/>
            <a:ext cx="12268199" cy="590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3363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00" y="1155700"/>
            <a:ext cx="11087100" cy="618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7376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8</a:t>
            </a:fld>
            <a:endParaRPr lang="en-US" dirty="0"/>
          </a:p>
        </p:txBody>
      </p:sp>
      <p:sp>
        <p:nvSpPr>
          <p:cNvPr id="6" name="Title 5"/>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1663700"/>
            <a:ext cx="12446000" cy="57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016000" y="1351002"/>
            <a:ext cx="4102100" cy="369332"/>
          </a:xfrm>
          <a:prstGeom prst="rect">
            <a:avLst/>
          </a:prstGeom>
          <a:noFill/>
        </p:spPr>
        <p:txBody>
          <a:bodyPr wrap="square" rtlCol="0">
            <a:spAutoFit/>
          </a:bodyPr>
          <a:lstStyle/>
          <a:p>
            <a:r>
              <a:rPr lang="en-US" b="1" dirty="0" err="1" smtClean="0"/>
              <a:t>GingerBread</a:t>
            </a:r>
            <a:endParaRPr lang="en-US" b="1" dirty="0"/>
          </a:p>
        </p:txBody>
      </p:sp>
    </p:spTree>
    <p:extLst>
      <p:ext uri="{BB962C8B-B14F-4D97-AF65-F5344CB8AC3E}">
        <p14:creationId xmlns:p14="http://schemas.microsoft.com/office/powerpoint/2010/main" val="647542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63ABA5-4310-4CF6-ACEA-27C0D94AA670}" type="datetime3">
              <a:rPr lang="en-US" smtClean="0"/>
              <a:pPr/>
              <a:t>26 April 2022</a:t>
            </a:fld>
            <a:endParaRPr lang="en-US" dirty="0"/>
          </a:p>
        </p:txBody>
      </p:sp>
      <p:sp>
        <p:nvSpPr>
          <p:cNvPr id="4" name="Footer Placeholder 3"/>
          <p:cNvSpPr>
            <a:spLocks noGrp="1"/>
          </p:cNvSpPr>
          <p:nvPr>
            <p:ph type="ftr" sz="quarter" idx="11"/>
          </p:nvPr>
        </p:nvSpPr>
        <p:spPr/>
        <p:txBody>
          <a:bodyPr/>
          <a:lstStyle/>
          <a:p>
            <a:r>
              <a:rPr lang="en-IN" smtClean="0"/>
              <a:t>Dept of  ISE SAPTHAGIRI COLLEGE OF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9</a:t>
            </a:fld>
            <a:endParaRPr lang="en-US" dirty="0"/>
          </a:p>
        </p:txBody>
      </p:sp>
      <p:sp>
        <p:nvSpPr>
          <p:cNvPr id="6" name="Title 5"/>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513" y="1379538"/>
            <a:ext cx="11914187"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12" y="4667250"/>
            <a:ext cx="11761787"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285651" y="4195247"/>
            <a:ext cx="1162498" cy="369332"/>
          </a:xfrm>
          <a:prstGeom prst="rect">
            <a:avLst/>
          </a:prstGeom>
        </p:spPr>
        <p:txBody>
          <a:bodyPr wrap="none">
            <a:spAutoFit/>
          </a:bodyPr>
          <a:lstStyle/>
          <a:p>
            <a:r>
              <a:rPr lang="en-US" dirty="0"/>
              <a:t>Jelly Bean </a:t>
            </a:r>
          </a:p>
        </p:txBody>
      </p:sp>
    </p:spTree>
    <p:extLst>
      <p:ext uri="{BB962C8B-B14F-4D97-AF65-F5344CB8AC3E}">
        <p14:creationId xmlns:p14="http://schemas.microsoft.com/office/powerpoint/2010/main" val="333164177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13449</TotalTime>
  <Words>1137</Words>
  <Application>Microsoft Office PowerPoint</Application>
  <PresentationFormat>Custom</PresentationFormat>
  <Paragraphs>214</Paragraphs>
  <Slides>40</Slides>
  <Notes>2</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Retrospect</vt:lpstr>
      <vt:lpstr>PowerPoint Presentation</vt:lpstr>
      <vt:lpstr>What is Android?</vt:lpstr>
      <vt:lpstr>Why develop apps for Android?</vt:lpstr>
      <vt:lpstr>Android Software Development Kit (SDK)</vt:lpstr>
      <vt:lpstr>Android Architecture </vt:lpstr>
      <vt:lpstr>Android versions</vt:lpstr>
      <vt:lpstr>PowerPoint Presentation</vt:lpstr>
      <vt:lpstr>PowerPoint Presentation</vt:lpstr>
      <vt:lpstr>PowerPoint Presentation</vt:lpstr>
      <vt:lpstr>PowerPoint Presentation</vt:lpstr>
      <vt:lpstr>PowerPoint Presentation</vt:lpstr>
      <vt:lpstr>The development process</vt:lpstr>
      <vt:lpstr>PowerPoint Presentation</vt:lpstr>
      <vt:lpstr>Exploring a project</vt:lpstr>
      <vt:lpstr>Activity_main.xml</vt:lpstr>
      <vt:lpstr>Viewing and editing Java code Main_Activity.java</vt:lpstr>
      <vt:lpstr>To develop and place the android components accurately on the display screen, android provides various layout managers.</vt:lpstr>
      <vt:lpstr>example</vt:lpstr>
      <vt:lpstr>2. Relative layout.</vt:lpstr>
      <vt:lpstr>3. Frame Layout: </vt:lpstr>
      <vt:lpstr>4. Table Layout</vt:lpstr>
      <vt:lpstr>    </vt:lpstr>
      <vt:lpstr>System Requirements</vt:lpstr>
      <vt:lpstr>Installing the Java Development Kit on Windows</vt:lpstr>
      <vt:lpstr>Configuring Environmental Variables on Windows</vt:lpstr>
      <vt:lpstr>SELECT ENVIRONMENT VARIABLE</vt:lpstr>
      <vt:lpstr>PowerPoint Presentation</vt:lpstr>
      <vt:lpstr>Installing Android Studio</vt:lpstr>
      <vt:lpstr>Step 2 - Setup Android Studio</vt:lpstr>
      <vt:lpstr>PowerPoint Presentation</vt:lpstr>
      <vt:lpstr>PowerPoint Presentation</vt:lpstr>
      <vt:lpstr>PowerPoint Presentation</vt:lpstr>
      <vt:lpstr>Click next button</vt:lpstr>
      <vt:lpstr>Click Next</vt:lpstr>
      <vt:lpstr>Click Next</vt:lpstr>
      <vt:lpstr>Click install</vt:lpstr>
      <vt:lpstr>PowerPoint Presentation</vt:lpstr>
      <vt:lpstr>PowerPoint Presentation</vt:lpstr>
      <vt:lpstr>PowerPoint Presentation</vt:lpstr>
      <vt:lpstr>Create New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Science &amp; Engineering</dc:title>
  <dc:creator>sudarsanan D</dc:creator>
  <cp:lastModifiedBy>Admin</cp:lastModifiedBy>
  <cp:revision>1196</cp:revision>
  <cp:lastPrinted>2020-02-09T17:31:51Z</cp:lastPrinted>
  <dcterms:created xsi:type="dcterms:W3CDTF">2017-07-31T07:15:09Z</dcterms:created>
  <dcterms:modified xsi:type="dcterms:W3CDTF">2022-04-26T08:20:36Z</dcterms:modified>
</cp:coreProperties>
</file>